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Lst>
  <p:sldSz cy="5143500" cx="9144000"/>
  <p:notesSz cx="6858000" cy="9144000"/>
  <p:embeddedFontLst>
    <p:embeddedFont>
      <p:font typeface="Raleway"/>
      <p:regular r:id="rId63"/>
      <p:bold r:id="rId64"/>
      <p:italic r:id="rId65"/>
      <p:boldItalic r:id="rId66"/>
    </p:embeddedFont>
    <p:embeddedFont>
      <p:font typeface="Nunito"/>
      <p:regular r:id="rId67"/>
      <p:bold r:id="rId68"/>
      <p:italic r:id="rId69"/>
      <p:boldItalic r:id="rId70"/>
    </p:embeddedFont>
    <p:embeddedFont>
      <p:font typeface="Lato"/>
      <p:regular r:id="rId71"/>
      <p:bold r:id="rId72"/>
      <p:italic r:id="rId73"/>
      <p:boldItalic r:id="rId74"/>
    </p:embeddedFont>
    <p:embeddedFont>
      <p:font typeface="Montserrat"/>
      <p:regular r:id="rId75"/>
      <p:bold r:id="rId76"/>
      <p:italic r:id="rId77"/>
      <p:boldItalic r:id="rId7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79" roundtripDataSignature="AMtx7midVUuv4qurYQnYgVt72ONPHTj0K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Lato-italic.fntdata"/><Relationship Id="rId72" Type="http://schemas.openxmlformats.org/officeDocument/2006/relationships/font" Target="fonts/Lato-bold.fntdata"/><Relationship Id="rId31" Type="http://schemas.openxmlformats.org/officeDocument/2006/relationships/slide" Target="slides/slide25.xml"/><Relationship Id="rId75" Type="http://schemas.openxmlformats.org/officeDocument/2006/relationships/font" Target="fonts/Montserrat-regular.fntdata"/><Relationship Id="rId30" Type="http://schemas.openxmlformats.org/officeDocument/2006/relationships/slide" Target="slides/slide24.xml"/><Relationship Id="rId74" Type="http://schemas.openxmlformats.org/officeDocument/2006/relationships/font" Target="fonts/Lato-boldItalic.fntdata"/><Relationship Id="rId33" Type="http://schemas.openxmlformats.org/officeDocument/2006/relationships/slide" Target="slides/slide27.xml"/><Relationship Id="rId77" Type="http://schemas.openxmlformats.org/officeDocument/2006/relationships/font" Target="fonts/Montserrat-italic.fntdata"/><Relationship Id="rId32" Type="http://schemas.openxmlformats.org/officeDocument/2006/relationships/slide" Target="slides/slide26.xml"/><Relationship Id="rId76" Type="http://schemas.openxmlformats.org/officeDocument/2006/relationships/font" Target="fonts/Montserrat-bold.fntdata"/><Relationship Id="rId35" Type="http://schemas.openxmlformats.org/officeDocument/2006/relationships/slide" Target="slides/slide29.xml"/><Relationship Id="rId79" Type="http://customschemas.google.com/relationships/presentationmetadata" Target="metadata"/><Relationship Id="rId34" Type="http://schemas.openxmlformats.org/officeDocument/2006/relationships/slide" Target="slides/slide28.xml"/><Relationship Id="rId78" Type="http://schemas.openxmlformats.org/officeDocument/2006/relationships/font" Target="fonts/Montserrat-boldItalic.fntdata"/><Relationship Id="rId71" Type="http://schemas.openxmlformats.org/officeDocument/2006/relationships/font" Target="fonts/Lato-regular.fntdata"/><Relationship Id="rId70" Type="http://schemas.openxmlformats.org/officeDocument/2006/relationships/font" Target="fonts/Nunito-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Raleway-bold.fntdata"/><Relationship Id="rId63" Type="http://schemas.openxmlformats.org/officeDocument/2006/relationships/font" Target="fonts/Raleway-regular.fntdata"/><Relationship Id="rId22" Type="http://schemas.openxmlformats.org/officeDocument/2006/relationships/slide" Target="slides/slide16.xml"/><Relationship Id="rId66" Type="http://schemas.openxmlformats.org/officeDocument/2006/relationships/font" Target="fonts/Raleway-boldItalic.fntdata"/><Relationship Id="rId21" Type="http://schemas.openxmlformats.org/officeDocument/2006/relationships/slide" Target="slides/slide15.xml"/><Relationship Id="rId65" Type="http://schemas.openxmlformats.org/officeDocument/2006/relationships/font" Target="fonts/Raleway-italic.fntdata"/><Relationship Id="rId24" Type="http://schemas.openxmlformats.org/officeDocument/2006/relationships/slide" Target="slides/slide18.xml"/><Relationship Id="rId68" Type="http://schemas.openxmlformats.org/officeDocument/2006/relationships/font" Target="fonts/Nunito-bold.fntdata"/><Relationship Id="rId23" Type="http://schemas.openxmlformats.org/officeDocument/2006/relationships/slide" Target="slides/slide17.xml"/><Relationship Id="rId67" Type="http://schemas.openxmlformats.org/officeDocument/2006/relationships/font" Target="fonts/Nunito-regular.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Nunito-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2.png>
</file>

<file path=ppt/media/image13.png>
</file>

<file path=ppt/media/image14.png>
</file>

<file path=ppt/media/image15.png>
</file>

<file path=ppt/media/image16.png>
</file>

<file path=ppt/media/image17.gif>
</file>

<file path=ppt/media/image18.png>
</file>

<file path=ppt/media/image2.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gif>
</file>

<file path=ppt/media/image61.png>
</file>

<file path=ppt/media/image62.png>
</file>

<file path=ppt/media/image63.png>
</file>

<file path=ppt/media/image64.png>
</file>

<file path=ppt/media/image65.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f8409bb9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gf8409bb954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fc6221b64e_9_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9" name="Google Shape;319;gfc6221b64e_9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fc6221b64e_9_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7" name="Google Shape;327;gfc6221b64e_9_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fc6221b64e_9_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4" name="Google Shape;334;gfc6221b64e_9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fc6221b64e_9_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1" name="Google Shape;341;gfc6221b64e_9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fc6221b64e_9_6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8" name="Google Shape;348;gfc6221b64e_9_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f8409bb954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6" name="Google Shape;356;gf8409bb954_0_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fc6221b64e_9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3" name="Google Shape;363;gfc6221b64e_9_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fc6221b64e_9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0" name="Google Shape;370;gfc6221b64e_9_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fc6221b64e_9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8" name="Google Shape;378;gfc6221b64e_9_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fd2720fd9d_0_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6" name="Google Shape;386;gfd2720fd9d_0_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 name="Google Shape;16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cb7c9021aa_2_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4" name="Google Shape;394;gcb7c9021aa_2_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cb81ab64cb_0_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2" name="Google Shape;402;gcb81ab64cb_0_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cb81ab64cb_0_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8" name="Google Shape;408;gcb81ab64cb_0_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cb81ab64cb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5" name="Google Shape;415;gcb81ab64cb_0_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cb81ab64cb_0_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7" name="Google Shape;427;gcb81ab64cb_0_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cb81ab64cb_0_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4" name="Google Shape;434;gcb81ab64cb_0_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14f1dd000f2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5" name="Google Shape;445;g14f1dd000f2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cb81ab64cb_0_8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2" name="Google Shape;452;gcb81ab64cb_0_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fc6221b64e_9_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9" name="Google Shape;459;gfc6221b64e_9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cb7c9021aa_2_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6" name="Google Shape;466;gcb7c9021aa_2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01da27f753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g101da27f753_0_1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cb7c9021aa_2_6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3" name="Google Shape;473;gcb7c9021aa_2_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fc6221b64e_9_10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1" name="Google Shape;481;gfc6221b64e_9_1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2223472017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8" name="Google Shape;488;g22234720170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fc6221b64e_9_1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4" name="Google Shape;494;gfc6221b64e_9_1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cb81ab64cb_0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2" name="Google Shape;502;gcb81ab64cb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22234720170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8" name="Google Shape;508;g22234720170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14ea41483c9_0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4" name="Google Shape;514;g14ea41483c9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22234720170_0_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0" name="Google Shape;520;g22234720170_0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1f49e4c5e91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6" name="Google Shape;526;g1f49e4c5e9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139079a2eca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3" name="Google Shape;533;g139079a2eca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139079a2eca_0_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1" name="Google Shape;541;g139079a2eca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139079a2eca_0_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7" name="Google Shape;547;g139079a2eca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139079a2eca_0_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4" name="Google Shape;554;g139079a2eca_0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139079a2eca_0_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0" name="Google Shape;560;g139079a2eca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139079a2eca_0_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7" name="Google Shape;567;g139079a2eca_0_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139079a2eca_0_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5" name="Google Shape;575;g139079a2eca_0_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22234720170_0_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3" name="Google Shape;583;g22234720170_0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22234720170_0_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1" name="Google Shape;591;g22234720170_0_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22234720170_0_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8" name="Google Shape;598;g22234720170_0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g22234720170_0_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7" name="Google Shape;607;g22234720170_0_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008f31aed7_0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0" name="Google Shape;190;g1008f31aed7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fc6221b64e_9_1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4" name="Google Shape;614;gfc6221b64e_9_1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g2433dd8e777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0" name="Google Shape;620;g2433dd8e77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22234720170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7" name="Google Shape;627;g22234720170_0_1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22234720170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4" name="Google Shape;634;g22234720170_0_1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22234720170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0" name="Google Shape;640;g22234720170_0_1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g22234720170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7" name="Google Shape;647;g22234720170_0_1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100534e0d9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3" name="Google Shape;653;g100534e0d99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1008f31aed7_0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6" name="Google Shape;276;g1008f31aed7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008f31aed7_0_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1" name="Google Shape;291;g1008f31aed7_0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cb7c9021aa_2_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8" name="Google Shape;298;gcb7c9021aa_2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cb7c9021aa_2_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1" name="Google Shape;311;gcb7c9021aa_2_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9"/>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p29"/>
          <p:cNvGrpSpPr/>
          <p:nvPr/>
        </p:nvGrpSpPr>
        <p:grpSpPr>
          <a:xfrm>
            <a:off x="830392" y="1191256"/>
            <a:ext cx="745763" cy="45826"/>
            <a:chOff x="4580561" y="2589004"/>
            <a:chExt cx="1064464" cy="25200"/>
          </a:xfrm>
        </p:grpSpPr>
        <p:sp>
          <p:nvSpPr>
            <p:cNvPr id="12" name="Google Shape;12;p2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p29"/>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5" name="Google Shape;15;p29"/>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6" name="Google Shape;16;p2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38"/>
          <p:cNvGrpSpPr/>
          <p:nvPr/>
        </p:nvGrpSpPr>
        <p:grpSpPr>
          <a:xfrm>
            <a:off x="830392" y="4169130"/>
            <a:ext cx="745763" cy="45826"/>
            <a:chOff x="4580561" y="2589004"/>
            <a:chExt cx="1064464" cy="25200"/>
          </a:xfrm>
        </p:grpSpPr>
        <p:sp>
          <p:nvSpPr>
            <p:cNvPr id="75" name="Google Shape;75;p3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3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 name="Google Shape;77;p38"/>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78" name="Google Shape;78;p38"/>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79" name="Google Shape;79;p3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3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6" name="Shape 86"/>
        <p:cNvGrpSpPr/>
        <p:nvPr/>
      </p:nvGrpSpPr>
      <p:grpSpPr>
        <a:xfrm>
          <a:off x="0" y="0"/>
          <a:ext cx="0" cy="0"/>
          <a:chOff x="0" y="0"/>
          <a:chExt cx="0" cy="0"/>
        </a:xfrm>
      </p:grpSpPr>
      <p:sp>
        <p:nvSpPr>
          <p:cNvPr id="87" name="Google Shape;87;g101da27f753_0_11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8" name="Google Shape;88;g101da27f753_0_119"/>
          <p:cNvGrpSpPr/>
          <p:nvPr/>
        </p:nvGrpSpPr>
        <p:grpSpPr>
          <a:xfrm>
            <a:off x="830394" y="1191276"/>
            <a:ext cx="745764" cy="45826"/>
            <a:chOff x="4580561" y="2589004"/>
            <a:chExt cx="1064464" cy="25200"/>
          </a:xfrm>
        </p:grpSpPr>
        <p:sp>
          <p:nvSpPr>
            <p:cNvPr id="89" name="Google Shape;89;g101da27f753_0_11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g101da27f753_0_11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1" name="Google Shape;91;g101da27f753_0_119"/>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92" name="Google Shape;92;g101da27f753_0_119"/>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93" name="Google Shape;93;g101da27f753_0_11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4" name="Shape 94"/>
        <p:cNvGrpSpPr/>
        <p:nvPr/>
      </p:nvGrpSpPr>
      <p:grpSpPr>
        <a:xfrm>
          <a:off x="0" y="0"/>
          <a:ext cx="0" cy="0"/>
          <a:chOff x="0" y="0"/>
          <a:chExt cx="0" cy="0"/>
        </a:xfrm>
      </p:grpSpPr>
      <p:sp>
        <p:nvSpPr>
          <p:cNvPr id="95" name="Google Shape;95;g101da27f753_0_111"/>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6" name="Google Shape;96;g101da27f753_0_111"/>
          <p:cNvGrpSpPr/>
          <p:nvPr/>
        </p:nvGrpSpPr>
        <p:grpSpPr>
          <a:xfrm>
            <a:off x="830394" y="1191276"/>
            <a:ext cx="745764" cy="45826"/>
            <a:chOff x="4580561" y="2589004"/>
            <a:chExt cx="1064464" cy="25200"/>
          </a:xfrm>
        </p:grpSpPr>
        <p:sp>
          <p:nvSpPr>
            <p:cNvPr id="97" name="Google Shape;97;g101da27f753_0_1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g101da27f753_0_1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9" name="Google Shape;99;g101da27f753_0_111"/>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00" name="Google Shape;100;g101da27f753_0_111"/>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01" name="Google Shape;101;g101da27f753_0_11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02" name="Shape 102"/>
        <p:cNvGrpSpPr/>
        <p:nvPr/>
      </p:nvGrpSpPr>
      <p:grpSpPr>
        <a:xfrm>
          <a:off x="0" y="0"/>
          <a:ext cx="0" cy="0"/>
          <a:chOff x="0" y="0"/>
          <a:chExt cx="0" cy="0"/>
        </a:xfrm>
      </p:grpSpPr>
      <p:grpSp>
        <p:nvGrpSpPr>
          <p:cNvPr id="103" name="Google Shape;103;g101da27f753_0_127"/>
          <p:cNvGrpSpPr/>
          <p:nvPr/>
        </p:nvGrpSpPr>
        <p:grpSpPr>
          <a:xfrm>
            <a:off x="830394" y="1191276"/>
            <a:ext cx="745764" cy="45826"/>
            <a:chOff x="4580561" y="2589004"/>
            <a:chExt cx="1064464" cy="25200"/>
          </a:xfrm>
        </p:grpSpPr>
        <p:sp>
          <p:nvSpPr>
            <p:cNvPr id="104" name="Google Shape;104;g101da27f753_0_127"/>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g101da27f753_0_127"/>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6" name="Google Shape;106;g101da27f753_0_127"/>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07" name="Google Shape;107;g101da27f753_0_12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8" name="Shape 108"/>
        <p:cNvGrpSpPr/>
        <p:nvPr/>
      </p:nvGrpSpPr>
      <p:grpSpPr>
        <a:xfrm>
          <a:off x="0" y="0"/>
          <a:ext cx="0" cy="0"/>
          <a:chOff x="0" y="0"/>
          <a:chExt cx="0" cy="0"/>
        </a:xfrm>
      </p:grpSpPr>
      <p:sp>
        <p:nvSpPr>
          <p:cNvPr id="109" name="Google Shape;109;g101da27f753_0_13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0" name="Google Shape;110;g101da27f753_0_133"/>
          <p:cNvGrpSpPr/>
          <p:nvPr/>
        </p:nvGrpSpPr>
        <p:grpSpPr>
          <a:xfrm>
            <a:off x="830394" y="1191276"/>
            <a:ext cx="745764" cy="45826"/>
            <a:chOff x="4580561" y="2589004"/>
            <a:chExt cx="1064464" cy="25200"/>
          </a:xfrm>
        </p:grpSpPr>
        <p:sp>
          <p:nvSpPr>
            <p:cNvPr id="111" name="Google Shape;111;g101da27f753_0_13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g101da27f753_0_13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3" name="Google Shape;113;g101da27f753_0_133"/>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14" name="Google Shape;114;g101da27f753_0_133"/>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15" name="Google Shape;115;g101da27f753_0_133"/>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16" name="Google Shape;116;g101da27f753_0_13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7" name="Shape 117"/>
        <p:cNvGrpSpPr/>
        <p:nvPr/>
      </p:nvGrpSpPr>
      <p:grpSpPr>
        <a:xfrm>
          <a:off x="0" y="0"/>
          <a:ext cx="0" cy="0"/>
          <a:chOff x="0" y="0"/>
          <a:chExt cx="0" cy="0"/>
        </a:xfrm>
      </p:grpSpPr>
      <p:sp>
        <p:nvSpPr>
          <p:cNvPr id="118" name="Google Shape;118;g101da27f753_0_14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9" name="Google Shape;119;g101da27f753_0_142"/>
          <p:cNvGrpSpPr/>
          <p:nvPr/>
        </p:nvGrpSpPr>
        <p:grpSpPr>
          <a:xfrm>
            <a:off x="830394" y="1191276"/>
            <a:ext cx="745764" cy="45826"/>
            <a:chOff x="4580561" y="2589004"/>
            <a:chExt cx="1064464" cy="25200"/>
          </a:xfrm>
        </p:grpSpPr>
        <p:sp>
          <p:nvSpPr>
            <p:cNvPr id="120" name="Google Shape;120;g101da27f753_0_14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g101da27f753_0_14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2" name="Google Shape;122;g101da27f753_0_142"/>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23" name="Google Shape;123;g101da27f753_0_14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g101da27f753_0_14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6" name="Google Shape;126;g101da27f753_0_149"/>
          <p:cNvGrpSpPr/>
          <p:nvPr/>
        </p:nvGrpSpPr>
        <p:grpSpPr>
          <a:xfrm>
            <a:off x="830394" y="1191276"/>
            <a:ext cx="745764" cy="45826"/>
            <a:chOff x="4580561" y="2589004"/>
            <a:chExt cx="1064464" cy="25200"/>
          </a:xfrm>
        </p:grpSpPr>
        <p:sp>
          <p:nvSpPr>
            <p:cNvPr id="127" name="Google Shape;127;g101da27f753_0_14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g101da27f753_0_14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9" name="Google Shape;129;g101da27f753_0_149"/>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30" name="Google Shape;130;g101da27f753_0_149"/>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31" name="Google Shape;131;g101da27f753_0_14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32" name="Shape 132"/>
        <p:cNvGrpSpPr/>
        <p:nvPr/>
      </p:nvGrpSpPr>
      <p:grpSpPr>
        <a:xfrm>
          <a:off x="0" y="0"/>
          <a:ext cx="0" cy="0"/>
          <a:chOff x="0" y="0"/>
          <a:chExt cx="0" cy="0"/>
        </a:xfrm>
      </p:grpSpPr>
      <p:grpSp>
        <p:nvGrpSpPr>
          <p:cNvPr id="133" name="Google Shape;133;g101da27f753_0_157"/>
          <p:cNvGrpSpPr/>
          <p:nvPr/>
        </p:nvGrpSpPr>
        <p:grpSpPr>
          <a:xfrm>
            <a:off x="830394" y="4169150"/>
            <a:ext cx="745764" cy="45826"/>
            <a:chOff x="4580561" y="2589004"/>
            <a:chExt cx="1064464" cy="25200"/>
          </a:xfrm>
        </p:grpSpPr>
        <p:sp>
          <p:nvSpPr>
            <p:cNvPr id="134" name="Google Shape;134;g101da27f753_0_157"/>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g101da27f753_0_157"/>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6" name="Google Shape;136;g101da27f753_0_157"/>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37" name="Google Shape;137;g101da27f753_0_15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8" name="Shape 138"/>
        <p:cNvGrpSpPr/>
        <p:nvPr/>
      </p:nvGrpSpPr>
      <p:grpSpPr>
        <a:xfrm>
          <a:off x="0" y="0"/>
          <a:ext cx="0" cy="0"/>
          <a:chOff x="0" y="0"/>
          <a:chExt cx="0" cy="0"/>
        </a:xfrm>
      </p:grpSpPr>
      <p:sp>
        <p:nvSpPr>
          <p:cNvPr id="139" name="Google Shape;139;g101da27f753_0_163"/>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0" name="Google Shape;140;g101da27f753_0_163"/>
          <p:cNvGrpSpPr/>
          <p:nvPr/>
        </p:nvGrpSpPr>
        <p:grpSpPr>
          <a:xfrm>
            <a:off x="830394" y="1191276"/>
            <a:ext cx="745764" cy="45826"/>
            <a:chOff x="4580561" y="2589004"/>
            <a:chExt cx="1064464" cy="25200"/>
          </a:xfrm>
        </p:grpSpPr>
        <p:sp>
          <p:nvSpPr>
            <p:cNvPr id="141" name="Google Shape;141;g101da27f753_0_16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g101da27f753_0_16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3" name="Google Shape;143;g101da27f753_0_163"/>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44" name="Google Shape;144;g101da27f753_0_163"/>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45" name="Google Shape;145;g101da27f753_0_163"/>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46" name="Google Shape;146;g101da27f753_0_16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3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 name="Google Shape;19;p30"/>
          <p:cNvGrpSpPr/>
          <p:nvPr/>
        </p:nvGrpSpPr>
        <p:grpSpPr>
          <a:xfrm>
            <a:off x="830392" y="1191256"/>
            <a:ext cx="745763" cy="45826"/>
            <a:chOff x="4580561" y="2589004"/>
            <a:chExt cx="1064464" cy="25200"/>
          </a:xfrm>
        </p:grpSpPr>
        <p:sp>
          <p:nvSpPr>
            <p:cNvPr id="20" name="Google Shape;20;p3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 name="Google Shape;22;p30"/>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23" name="Google Shape;23;p30"/>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4" name="Google Shape;24;p3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7" name="Shape 147"/>
        <p:cNvGrpSpPr/>
        <p:nvPr/>
      </p:nvGrpSpPr>
      <p:grpSpPr>
        <a:xfrm>
          <a:off x="0" y="0"/>
          <a:ext cx="0" cy="0"/>
          <a:chOff x="0" y="0"/>
          <a:chExt cx="0" cy="0"/>
        </a:xfrm>
      </p:grpSpPr>
      <p:sp>
        <p:nvSpPr>
          <p:cNvPr id="148" name="Google Shape;148;g101da27f753_0_172"/>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149" name="Google Shape;149;g101da27f753_0_17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50" name="Shape 150"/>
        <p:cNvGrpSpPr/>
        <p:nvPr/>
      </p:nvGrpSpPr>
      <p:grpSpPr>
        <a:xfrm>
          <a:off x="0" y="0"/>
          <a:ext cx="0" cy="0"/>
          <a:chOff x="0" y="0"/>
          <a:chExt cx="0" cy="0"/>
        </a:xfrm>
      </p:grpSpPr>
      <p:grpSp>
        <p:nvGrpSpPr>
          <p:cNvPr id="151" name="Google Shape;151;g101da27f753_0_175"/>
          <p:cNvGrpSpPr/>
          <p:nvPr/>
        </p:nvGrpSpPr>
        <p:grpSpPr>
          <a:xfrm>
            <a:off x="830394" y="4169150"/>
            <a:ext cx="745764" cy="45826"/>
            <a:chOff x="4580561" y="2589004"/>
            <a:chExt cx="1064464" cy="25200"/>
          </a:xfrm>
        </p:grpSpPr>
        <p:sp>
          <p:nvSpPr>
            <p:cNvPr id="152" name="Google Shape;152;g101da27f753_0_17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g101da27f753_0_17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4" name="Google Shape;154;g101da27f753_0_175"/>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155" name="Google Shape;155;g101da27f753_0_175"/>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156" name="Google Shape;156;g101da27f753_0_17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7" name="Shape 157"/>
        <p:cNvGrpSpPr/>
        <p:nvPr/>
      </p:nvGrpSpPr>
      <p:grpSpPr>
        <a:xfrm>
          <a:off x="0" y="0"/>
          <a:ext cx="0" cy="0"/>
          <a:chOff x="0" y="0"/>
          <a:chExt cx="0" cy="0"/>
        </a:xfrm>
      </p:grpSpPr>
      <p:sp>
        <p:nvSpPr>
          <p:cNvPr id="158" name="Google Shape;158;g101da27f753_0_18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5" name="Shape 25"/>
        <p:cNvGrpSpPr/>
        <p:nvPr/>
      </p:nvGrpSpPr>
      <p:grpSpPr>
        <a:xfrm>
          <a:off x="0" y="0"/>
          <a:ext cx="0" cy="0"/>
          <a:chOff x="0" y="0"/>
          <a:chExt cx="0" cy="0"/>
        </a:xfrm>
      </p:grpSpPr>
      <p:grpSp>
        <p:nvGrpSpPr>
          <p:cNvPr id="26" name="Google Shape;26;p31"/>
          <p:cNvGrpSpPr/>
          <p:nvPr/>
        </p:nvGrpSpPr>
        <p:grpSpPr>
          <a:xfrm>
            <a:off x="830392" y="1191256"/>
            <a:ext cx="745763" cy="45826"/>
            <a:chOff x="4580561" y="2589004"/>
            <a:chExt cx="1064464" cy="25200"/>
          </a:xfrm>
        </p:grpSpPr>
        <p:sp>
          <p:nvSpPr>
            <p:cNvPr id="27" name="Google Shape;27;p3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3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 name="Google Shape;29;p31"/>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30" name="Google Shape;30;p3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3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 name="Google Shape;33;p32"/>
          <p:cNvGrpSpPr/>
          <p:nvPr/>
        </p:nvGrpSpPr>
        <p:grpSpPr>
          <a:xfrm>
            <a:off x="830392" y="1191256"/>
            <a:ext cx="745763" cy="45826"/>
            <a:chOff x="4580561" y="2589004"/>
            <a:chExt cx="1064464" cy="25200"/>
          </a:xfrm>
        </p:grpSpPr>
        <p:sp>
          <p:nvSpPr>
            <p:cNvPr id="34" name="Google Shape;34;p3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3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32"/>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37" name="Google Shape;37;p32"/>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8" name="Google Shape;38;p32"/>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9" name="Google Shape;39;p3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3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 name="Google Shape;42;p33"/>
          <p:cNvGrpSpPr/>
          <p:nvPr/>
        </p:nvGrpSpPr>
        <p:grpSpPr>
          <a:xfrm>
            <a:off x="830392" y="1191256"/>
            <a:ext cx="745763" cy="45826"/>
            <a:chOff x="4580561" y="2589004"/>
            <a:chExt cx="1064464" cy="25200"/>
          </a:xfrm>
        </p:grpSpPr>
        <p:sp>
          <p:nvSpPr>
            <p:cNvPr id="43" name="Google Shape;43;p3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3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 name="Google Shape;45;p33"/>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46" name="Google Shape;46;p3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3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9" name="Google Shape;49;p34"/>
          <p:cNvGrpSpPr/>
          <p:nvPr/>
        </p:nvGrpSpPr>
        <p:grpSpPr>
          <a:xfrm>
            <a:off x="830392" y="1191256"/>
            <a:ext cx="745763" cy="45826"/>
            <a:chOff x="4580561" y="2589004"/>
            <a:chExt cx="1064464" cy="25200"/>
          </a:xfrm>
        </p:grpSpPr>
        <p:sp>
          <p:nvSpPr>
            <p:cNvPr id="50" name="Google Shape;50;p3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3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 name="Google Shape;52;p34"/>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53" name="Google Shape;53;p34"/>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54" name="Google Shape;54;p3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35"/>
          <p:cNvGrpSpPr/>
          <p:nvPr/>
        </p:nvGrpSpPr>
        <p:grpSpPr>
          <a:xfrm>
            <a:off x="830392" y="4169130"/>
            <a:ext cx="745763" cy="45826"/>
            <a:chOff x="4580561" y="2589004"/>
            <a:chExt cx="1064464" cy="25200"/>
          </a:xfrm>
        </p:grpSpPr>
        <p:sp>
          <p:nvSpPr>
            <p:cNvPr id="57" name="Google Shape;57;p3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3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 name="Google Shape;59;p35"/>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60" name="Google Shape;60;p3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36"/>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 name="Google Shape;63;p36"/>
          <p:cNvGrpSpPr/>
          <p:nvPr/>
        </p:nvGrpSpPr>
        <p:grpSpPr>
          <a:xfrm>
            <a:off x="830392" y="1191256"/>
            <a:ext cx="745763" cy="45826"/>
            <a:chOff x="4580561" y="2589004"/>
            <a:chExt cx="1064464" cy="25200"/>
          </a:xfrm>
        </p:grpSpPr>
        <p:sp>
          <p:nvSpPr>
            <p:cNvPr id="64" name="Google Shape;64;p3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3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 name="Google Shape;66;p36"/>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67" name="Google Shape;67;p36"/>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68" name="Google Shape;68;p36"/>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69" name="Google Shape;69;p3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37"/>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72" name="Google Shape;72;p3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7" name="Google Shape;7;p2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2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82" name="Shape 82"/>
        <p:cNvGrpSpPr/>
        <p:nvPr/>
      </p:nvGrpSpPr>
      <p:grpSpPr>
        <a:xfrm>
          <a:off x="0" y="0"/>
          <a:ext cx="0" cy="0"/>
          <a:chOff x="0" y="0"/>
          <a:chExt cx="0" cy="0"/>
        </a:xfrm>
      </p:grpSpPr>
      <p:sp>
        <p:nvSpPr>
          <p:cNvPr id="83" name="Google Shape;83;g101da27f753_0_10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84" name="Google Shape;84;g101da27f753_0_10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5" name="Google Shape;85;g101da27f753_0_10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juanignaciocavalieri@gmail.com" TargetMode="External"/><Relationship Id="rId4" Type="http://schemas.openxmlformats.org/officeDocument/2006/relationships/hyperlink" Target="mailto:juanignaciocornet@gmail.com" TargetMode="External"/><Relationship Id="rId5" Type="http://schemas.openxmlformats.org/officeDocument/2006/relationships/hyperlink" Target="mailto:khodadad.pakdaman@gmail.com" TargetMode="External"/><Relationship Id="rId6"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8.png"/><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4.png"/><Relationship Id="rId4" Type="http://schemas.openxmlformats.org/officeDocument/2006/relationships/image" Target="../media/image2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4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3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3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s://arxiv.org/pdf/1311.2524.pdf" TargetMode="External"/><Relationship Id="rId4" Type="http://schemas.openxmlformats.org/officeDocument/2006/relationships/image" Target="../media/image3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37.png"/><Relationship Id="rId4" Type="http://schemas.openxmlformats.org/officeDocument/2006/relationships/hyperlink" Target="https://jonathan-hui.medium.com/what-do-we-learn-from-region-based-object-detectors-faster-r-cnn-r-fcn-fpn-7e354377a7c9"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hyperlink" Target="https://arxiv.org/pdf/1504.08083.pdf"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46.png"/><Relationship Id="rId4" Type="http://schemas.openxmlformats.org/officeDocument/2006/relationships/hyperlink" Target="https://jonathan-hui.medium.com/what-do-we-learn-from-region-based-object-detectors-faster-r-cnn-r-fcn-fpn-7e354377a7c9" TargetMode="External"/><Relationship Id="rId5" Type="http://schemas.openxmlformats.org/officeDocument/2006/relationships/image" Target="../media/image4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hyperlink" Target="https://arxiv.org/pdf/1506.01497.pdf"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6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3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4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4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4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hyperlink" Target="https://cocodataset.org/#home" TargetMode="External"/><Relationship Id="rId4" Type="http://schemas.openxmlformats.org/officeDocument/2006/relationships/hyperlink" Target="http://host.robots.ox.ac.uk/pascal/VOC/" TargetMode="External"/><Relationship Id="rId5" Type="http://schemas.openxmlformats.org/officeDocument/2006/relationships/image" Target="../media/image1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hyperlink" Target="https://arxiv.org/pdf/1506.02640.pdf" TargetMode="External"/><Relationship Id="rId4" Type="http://schemas.openxmlformats.org/officeDocument/2006/relationships/image" Target="../media/image3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4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4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4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4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5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hyperlink" Target="https://proceedings.neurips.cc/paper/2020/file/1731592aca5fb4d789c4119c65c10b4b-Paper.pdf" TargetMode="External"/><Relationship Id="rId4" Type="http://schemas.openxmlformats.org/officeDocument/2006/relationships/hyperlink" Target="https://arxiv.org/pdf/2101.03697.pdf" TargetMode="External"/><Relationship Id="rId5" Type="http://schemas.openxmlformats.org/officeDocument/2006/relationships/hyperlink" Target="https://docs.ultralytics.com/"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hyperlink" Target="https://arxiv.org/pdf/2402.13616.pdf"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hyperlink" Target="https://arxiv.org/pdf/1512.02325.pdf" TargetMode="External"/><Relationship Id="rId4" Type="http://schemas.openxmlformats.org/officeDocument/2006/relationships/image" Target="../media/image6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7.gi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5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hyperlink" Target="https://arxiv.org/pdf/1708.02002.pdf"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5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54.png"/><Relationship Id="rId4" Type="http://schemas.openxmlformats.org/officeDocument/2006/relationships/image" Target="../media/image52.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hyperlink" Target="https://arxiv.org/pdf/1808.01244.pdf" TargetMode="External"/><Relationship Id="rId4" Type="http://schemas.openxmlformats.org/officeDocument/2006/relationships/image" Target="../media/image53.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55.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57.png"/><Relationship Id="rId4" Type="http://schemas.openxmlformats.org/officeDocument/2006/relationships/image" Target="../media/image58.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65.png"/></Relationships>
</file>

<file path=ppt/slides/_rels/slide5.xml.rels><?xml version="1.0" encoding="UTF-8" standalone="yes"?><Relationships xmlns="http://schemas.openxmlformats.org/package/2006/relationships"><Relationship Id="rId11" Type="http://schemas.openxmlformats.org/officeDocument/2006/relationships/image" Target="../media/image16.png"/><Relationship Id="rId10" Type="http://schemas.openxmlformats.org/officeDocument/2006/relationships/image" Target="../media/image8.png"/><Relationship Id="rId13" Type="http://schemas.openxmlformats.org/officeDocument/2006/relationships/image" Target="../media/image13.png"/><Relationship Id="rId12"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45.png"/><Relationship Id="rId9" Type="http://schemas.openxmlformats.org/officeDocument/2006/relationships/image" Target="../media/image5.png"/><Relationship Id="rId15" Type="http://schemas.openxmlformats.org/officeDocument/2006/relationships/image" Target="../media/image23.png"/><Relationship Id="rId14" Type="http://schemas.openxmlformats.org/officeDocument/2006/relationships/image" Target="../media/image7.png"/><Relationship Id="rId16" Type="http://schemas.openxmlformats.org/officeDocument/2006/relationships/image" Target="../media/image22.png"/><Relationship Id="rId5" Type="http://schemas.openxmlformats.org/officeDocument/2006/relationships/image" Target="../media/image14.png"/><Relationship Id="rId6" Type="http://schemas.openxmlformats.org/officeDocument/2006/relationships/image" Target="../media/image4.png"/><Relationship Id="rId7" Type="http://schemas.openxmlformats.org/officeDocument/2006/relationships/image" Target="../media/image6.png"/><Relationship Id="rId8" Type="http://schemas.openxmlformats.org/officeDocument/2006/relationships/image" Target="../media/image1.png"/></Relationships>
</file>

<file path=ppt/slides/_rels/slide50.xml.rels><?xml version="1.0" encoding="UTF-8" standalone="yes"?><Relationships xmlns="http://schemas.openxmlformats.org/package/2006/relationships"><Relationship Id="rId11" Type="http://schemas.openxmlformats.org/officeDocument/2006/relationships/hyperlink" Target="https://arxiv.org/pdf/2107.08430.pdf" TargetMode="External"/><Relationship Id="rId10" Type="http://schemas.openxmlformats.org/officeDocument/2006/relationships/hyperlink" Target="https://docs.ultralytics.com/" TargetMode="External"/><Relationship Id="rId13" Type="http://schemas.openxmlformats.org/officeDocument/2006/relationships/hyperlink" Target="https://arxiv.org/pdf/1904.08189.pdf" TargetMode="External"/><Relationship Id="rId12" Type="http://schemas.openxmlformats.org/officeDocument/2006/relationships/hyperlink" Target="https://arxiv.org/pdf/1911.09070.pdf" TargetMode="External"/><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hyperlink" Target="https://arxiv.org/pdf/1612.03144.pdf" TargetMode="External"/><Relationship Id="rId4" Type="http://schemas.openxmlformats.org/officeDocument/2006/relationships/hyperlink" Target="https://arxiv.org/pdf/1605.06409.pdf" TargetMode="External"/><Relationship Id="rId9" Type="http://schemas.openxmlformats.org/officeDocument/2006/relationships/hyperlink" Target="https://arxiv.org/pdf/2207.02696.pdf" TargetMode="External"/><Relationship Id="rId5" Type="http://schemas.openxmlformats.org/officeDocument/2006/relationships/hyperlink" Target="https://arxiv.org/pdf/1804.02767.pdf" TargetMode="External"/><Relationship Id="rId6" Type="http://schemas.openxmlformats.org/officeDocument/2006/relationships/hyperlink" Target="https://arxiv.org/pdf/2004.10934.pdf" TargetMode="External"/><Relationship Id="rId7" Type="http://schemas.openxmlformats.org/officeDocument/2006/relationships/hyperlink" Target="https://github.com/ultralytics/yolov5" TargetMode="External"/><Relationship Id="rId8" Type="http://schemas.openxmlformats.org/officeDocument/2006/relationships/hyperlink" Target="https://arxiv.org/pdf/2209.02976.pdf"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hyperlink" Target="https://neptune.ai/blog/imbalanced-data-in-object-detection-computer-vision"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60.gi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62.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hyperlink" Target="https://roboflow.com/" TargetMode="External"/><Relationship Id="rId4" Type="http://schemas.openxmlformats.org/officeDocument/2006/relationships/hyperlink" Target="https://www.v7labs.com/" TargetMode="External"/><Relationship Id="rId5" Type="http://schemas.openxmlformats.org/officeDocument/2006/relationships/hyperlink" Target="https://www.superannotate.com/pricing" TargetMode="External"/><Relationship Id="rId6" Type="http://schemas.openxmlformats.org/officeDocument/2006/relationships/hyperlink" Target="https://www.cvat.ai/" TargetMode="External"/><Relationship Id="rId7" Type="http://schemas.openxmlformats.org/officeDocument/2006/relationships/hyperlink" Target="https://github.com/heartexlabs/labelImg"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hyperlink" Target="https://roboflow.com/" TargetMode="External"/><Relationship Id="rId4" Type="http://schemas.openxmlformats.org/officeDocument/2006/relationships/hyperlink" Target="https://tensorflow-object-detection-api-tutorial.readthedocs.io/en/latest/" TargetMode="External"/><Relationship Id="rId5" Type="http://schemas.openxmlformats.org/officeDocument/2006/relationships/hyperlink" Target="https://detectron2.readthedocs.io/en/latest/" TargetMode="External"/><Relationship Id="rId6" Type="http://schemas.openxmlformats.org/officeDocument/2006/relationships/hyperlink" Target="https://docs.google.com/forms/d/e/1FAIpQLSfft_6uKg4g7DuKFp6WpEY4KCkab74CwTH_rxveGGpW1zIy1Q/viewfor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homepages.inf.ed.ac.uk/ckiw/postscript/ijcv_voc09.pdf"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5.png"/><Relationship Id="rId4" Type="http://schemas.openxmlformats.org/officeDocument/2006/relationships/image" Target="../media/image3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gf8409bb954_0_0"/>
          <p:cNvSpPr txBox="1"/>
          <p:nvPr/>
        </p:nvSpPr>
        <p:spPr>
          <a:xfrm>
            <a:off x="396150" y="1332700"/>
            <a:ext cx="8530800" cy="523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200"/>
              <a:buFont typeface="Arial"/>
              <a:buNone/>
            </a:pPr>
            <a:r>
              <a:rPr b="1" i="0" lang="es" sz="2200" u="none" cap="none" strike="noStrike">
                <a:solidFill>
                  <a:srgbClr val="000000"/>
                </a:solidFill>
                <a:latin typeface="Montserrat"/>
                <a:ea typeface="Montserrat"/>
                <a:cs typeface="Montserrat"/>
                <a:sym typeface="Montserrat"/>
              </a:rPr>
              <a:t>Visión por Computadora II - CEAI - FIUBA</a:t>
            </a:r>
            <a:endParaRPr b="1" i="0" sz="2200" u="none" cap="none" strike="noStrike">
              <a:solidFill>
                <a:srgbClr val="000000"/>
              </a:solidFill>
              <a:latin typeface="Montserrat"/>
              <a:ea typeface="Montserrat"/>
              <a:cs typeface="Montserrat"/>
              <a:sym typeface="Montserrat"/>
            </a:endParaRPr>
          </a:p>
        </p:txBody>
      </p:sp>
      <p:sp>
        <p:nvSpPr>
          <p:cNvPr id="164" name="Google Shape;164;gf8409bb954_0_0"/>
          <p:cNvSpPr txBox="1"/>
          <p:nvPr/>
        </p:nvSpPr>
        <p:spPr>
          <a:xfrm>
            <a:off x="396150" y="3722100"/>
            <a:ext cx="8108100" cy="1231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es" sz="1700" u="none" cap="none" strike="noStrike">
                <a:solidFill>
                  <a:srgbClr val="000000"/>
                </a:solidFill>
                <a:latin typeface="Montserrat"/>
                <a:ea typeface="Montserrat"/>
                <a:cs typeface="Montserrat"/>
                <a:sym typeface="Montserrat"/>
              </a:rPr>
              <a:t>Profesores:</a:t>
            </a:r>
            <a:endParaRPr b="0" i="0" sz="1700" u="none" cap="none" strike="noStrike">
              <a:solidFill>
                <a:srgbClr val="000000"/>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Cavalieri Juan Ignacio - </a:t>
            </a:r>
            <a:r>
              <a:rPr b="0" i="0" lang="es" sz="1700" u="sng" cap="none" strike="noStrike">
                <a:solidFill>
                  <a:schemeClr val="accent1"/>
                </a:solidFill>
                <a:latin typeface="Montserrat"/>
                <a:ea typeface="Montserrat"/>
                <a:cs typeface="Montserrat"/>
                <a:sym typeface="Montserrat"/>
                <a:hlinkClick r:id="rId3">
                  <a:extLst>
                    <a:ext uri="{A12FA001-AC4F-418D-AE19-62706E023703}">
                      <ahyp:hlinkClr val="tx"/>
                    </a:ext>
                  </a:extLst>
                </a:hlinkClick>
              </a:rPr>
              <a:t>juanignaciocavalieri@gmail.com</a:t>
            </a:r>
            <a:endParaRPr b="0" i="0" sz="1700" u="none" cap="none" strike="noStrike">
              <a:solidFill>
                <a:schemeClr val="accent1"/>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Cornet Juan Ignacio - </a:t>
            </a:r>
            <a:r>
              <a:rPr b="0" i="0" lang="es" sz="1700" u="sng" cap="none" strike="noStrike">
                <a:solidFill>
                  <a:schemeClr val="accent1"/>
                </a:solidFill>
                <a:latin typeface="Montserrat"/>
                <a:ea typeface="Montserrat"/>
                <a:cs typeface="Montserrat"/>
                <a:sym typeface="Montserrat"/>
                <a:hlinkClick r:id="rId4">
                  <a:extLst>
                    <a:ext uri="{A12FA001-AC4F-418D-AE19-62706E023703}">
                      <ahyp:hlinkClr val="tx"/>
                    </a:ext>
                  </a:extLst>
                </a:hlinkClick>
              </a:rPr>
              <a:t>juanignaciocornet@gmail.com</a:t>
            </a:r>
            <a:endParaRPr b="0" i="0" sz="1700" u="none" cap="none" strike="noStrike">
              <a:solidFill>
                <a:schemeClr val="accent1"/>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Seyed Pakdaman - </a:t>
            </a:r>
            <a:r>
              <a:rPr b="0" i="0" lang="es" sz="1700" u="sng" cap="none" strike="noStrike">
                <a:solidFill>
                  <a:schemeClr val="accent1"/>
                </a:solidFill>
                <a:latin typeface="Montserrat"/>
                <a:ea typeface="Montserrat"/>
                <a:cs typeface="Montserrat"/>
                <a:sym typeface="Montserrat"/>
                <a:hlinkClick r:id="rId5">
                  <a:extLst>
                    <a:ext uri="{A12FA001-AC4F-418D-AE19-62706E023703}">
                      <ahyp:hlinkClr val="tx"/>
                    </a:ext>
                  </a:extLst>
                </a:hlinkClick>
              </a:rPr>
              <a:t>khodadad.pakdaman@gmail.com</a:t>
            </a:r>
            <a:endParaRPr b="0" i="0" sz="1700" u="none" cap="none" strike="noStrike">
              <a:solidFill>
                <a:srgbClr val="000000"/>
              </a:solidFill>
              <a:latin typeface="Montserrat"/>
              <a:ea typeface="Montserrat"/>
              <a:cs typeface="Montserrat"/>
              <a:sym typeface="Montserrat"/>
            </a:endParaRPr>
          </a:p>
        </p:txBody>
      </p:sp>
      <p:pic>
        <p:nvPicPr>
          <p:cNvPr id="165" name="Google Shape;165;gf8409bb954_0_0"/>
          <p:cNvPicPr preferRelativeResize="0"/>
          <p:nvPr/>
        </p:nvPicPr>
        <p:blipFill rotWithShape="1">
          <a:blip r:embed="rId6">
            <a:alphaModFix/>
          </a:blip>
          <a:srcRect b="0" l="0" r="0" t="0"/>
          <a:stretch/>
        </p:blipFill>
        <p:spPr>
          <a:xfrm>
            <a:off x="3128025" y="2193875"/>
            <a:ext cx="3067050" cy="1485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gfc6221b64e_9_32"/>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322" name="Google Shape;322;gfc6221b64e_9_32"/>
          <p:cNvSpPr txBox="1"/>
          <p:nvPr/>
        </p:nvSpPr>
        <p:spPr>
          <a:xfrm>
            <a:off x="729450" y="1332500"/>
            <a:ext cx="7828800" cy="2262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500"/>
              <a:buFont typeface="Arial"/>
              <a:buNone/>
            </a:pPr>
            <a:r>
              <a:rPr b="0" i="0" lang="es" sz="1500" u="none" cap="none" strike="noStrike">
                <a:solidFill>
                  <a:srgbClr val="000000"/>
                </a:solidFill>
                <a:latin typeface="Montserrat"/>
                <a:ea typeface="Montserrat"/>
                <a:cs typeface="Montserrat"/>
                <a:sym typeface="Montserrat"/>
              </a:rPr>
              <a:t>Para obtener la curva Precision-Recall, debemos poder calcular ambas métricas por separado. Podemos hacer esto dado que estamos trabajando sobre un conjunto de datos del cual conocemos, previamente, todas sus etiquetas.</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rPr b="0" i="0" lang="es" sz="1500" u="none" cap="none" strike="noStrike">
                <a:solidFill>
                  <a:srgbClr val="000000"/>
                </a:solidFill>
                <a:latin typeface="Montserrat"/>
                <a:ea typeface="Montserrat"/>
                <a:cs typeface="Montserrat"/>
                <a:sym typeface="Montserrat"/>
              </a:rPr>
              <a:t>Para refrescar..</a:t>
            </a:r>
            <a:endParaRPr b="0" i="0" sz="1500" u="none" cap="none" strike="noStrike">
              <a:solidFill>
                <a:srgbClr val="000000"/>
              </a:solidFill>
              <a:latin typeface="Montserrat"/>
              <a:ea typeface="Montserrat"/>
              <a:cs typeface="Montserrat"/>
              <a:sym typeface="Montserrat"/>
            </a:endParaRPr>
          </a:p>
          <a:p>
            <a:pPr indent="-323850" lvl="0" marL="457200" marR="0" rtl="0" algn="just">
              <a:lnSpc>
                <a:spcPct val="100000"/>
              </a:lnSpc>
              <a:spcBef>
                <a:spcPts val="0"/>
              </a:spcBef>
              <a:spcAft>
                <a:spcPts val="0"/>
              </a:spcAft>
              <a:buClr>
                <a:srgbClr val="000000"/>
              </a:buClr>
              <a:buSzPts val="1500"/>
              <a:buFont typeface="Montserrat"/>
              <a:buChar char="●"/>
            </a:pPr>
            <a:r>
              <a:rPr b="0" i="0" lang="es" sz="1500" u="none" cap="none" strike="noStrike">
                <a:solidFill>
                  <a:srgbClr val="000000"/>
                </a:solidFill>
                <a:latin typeface="Montserrat"/>
                <a:ea typeface="Montserrat"/>
                <a:cs typeface="Montserrat"/>
                <a:sym typeface="Montserrat"/>
              </a:rPr>
              <a:t>Precisión responde a la pregunta: ¿Cuando el modelo predice, con que frecuencia lo hace correctamente?</a:t>
            </a:r>
            <a:endParaRPr b="0" i="0" sz="1500" u="none" cap="none" strike="noStrike">
              <a:solidFill>
                <a:srgbClr val="000000"/>
              </a:solidFill>
              <a:latin typeface="Montserrat"/>
              <a:ea typeface="Montserrat"/>
              <a:cs typeface="Montserrat"/>
              <a:sym typeface="Montserrat"/>
            </a:endParaRPr>
          </a:p>
          <a:p>
            <a:pPr indent="-323850" lvl="0" marL="457200" marR="0" rtl="0" algn="just">
              <a:lnSpc>
                <a:spcPct val="100000"/>
              </a:lnSpc>
              <a:spcBef>
                <a:spcPts val="0"/>
              </a:spcBef>
              <a:spcAft>
                <a:spcPts val="0"/>
              </a:spcAft>
              <a:buClr>
                <a:srgbClr val="000000"/>
              </a:buClr>
              <a:buSzPts val="1500"/>
              <a:buFont typeface="Montserrat"/>
              <a:buChar char="●"/>
            </a:pPr>
            <a:r>
              <a:rPr b="0" i="0" lang="es" sz="1500" u="none" cap="none" strike="noStrike">
                <a:solidFill>
                  <a:srgbClr val="000000"/>
                </a:solidFill>
                <a:latin typeface="Montserrat"/>
                <a:ea typeface="Montserrat"/>
                <a:cs typeface="Montserrat"/>
                <a:sym typeface="Montserrat"/>
              </a:rPr>
              <a:t>Recall responde a la pregunta: ¿Con qué frecuencia predijo el modelo correctamente cada vez que debería haberlo hecho?</a:t>
            </a:r>
            <a:endParaRPr b="0" i="0" sz="1500" u="none" cap="none" strike="noStrike">
              <a:solidFill>
                <a:srgbClr val="000000"/>
              </a:solidFill>
              <a:latin typeface="Montserrat"/>
              <a:ea typeface="Montserrat"/>
              <a:cs typeface="Montserrat"/>
              <a:sym typeface="Montserrat"/>
            </a:endParaRPr>
          </a:p>
        </p:txBody>
      </p:sp>
      <p:pic>
        <p:nvPicPr>
          <p:cNvPr id="323" name="Google Shape;323;gfc6221b64e_9_32"/>
          <p:cNvPicPr preferRelativeResize="0"/>
          <p:nvPr/>
        </p:nvPicPr>
        <p:blipFill rotWithShape="1">
          <a:blip r:embed="rId3">
            <a:alphaModFix/>
          </a:blip>
          <a:srcRect b="0" l="0" r="0" t="0"/>
          <a:stretch/>
        </p:blipFill>
        <p:spPr>
          <a:xfrm>
            <a:off x="1636650" y="3790050"/>
            <a:ext cx="2386046" cy="855375"/>
          </a:xfrm>
          <a:prstGeom prst="rect">
            <a:avLst/>
          </a:prstGeom>
          <a:noFill/>
          <a:ln>
            <a:noFill/>
          </a:ln>
        </p:spPr>
      </p:pic>
      <p:pic>
        <p:nvPicPr>
          <p:cNvPr id="324" name="Google Shape;324;gfc6221b64e_9_32"/>
          <p:cNvPicPr preferRelativeResize="0"/>
          <p:nvPr/>
        </p:nvPicPr>
        <p:blipFill rotWithShape="1">
          <a:blip r:embed="rId4">
            <a:alphaModFix/>
          </a:blip>
          <a:srcRect b="0" l="0" r="0" t="0"/>
          <a:stretch/>
        </p:blipFill>
        <p:spPr>
          <a:xfrm>
            <a:off x="4796350" y="3874875"/>
            <a:ext cx="2877175" cy="8553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gfc6221b64e_9_40"/>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330" name="Google Shape;330;gfc6221b64e_9_40"/>
          <p:cNvSpPr txBox="1"/>
          <p:nvPr/>
        </p:nvSpPr>
        <p:spPr>
          <a:xfrm>
            <a:off x="729450" y="1332500"/>
            <a:ext cx="78288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Supongamos que tenemos la siguiente imagen con dos etiquetas:</a:t>
            </a:r>
            <a:endParaRPr b="0" i="0" sz="1400" u="none" cap="none" strike="noStrike">
              <a:solidFill>
                <a:srgbClr val="000000"/>
              </a:solidFill>
              <a:latin typeface="Montserrat"/>
              <a:ea typeface="Montserrat"/>
              <a:cs typeface="Montserrat"/>
              <a:sym typeface="Montserrat"/>
            </a:endParaRPr>
          </a:p>
        </p:txBody>
      </p:sp>
      <p:pic>
        <p:nvPicPr>
          <p:cNvPr id="331" name="Google Shape;331;gfc6221b64e_9_40"/>
          <p:cNvPicPr preferRelativeResize="0"/>
          <p:nvPr/>
        </p:nvPicPr>
        <p:blipFill rotWithShape="1">
          <a:blip r:embed="rId3">
            <a:alphaModFix/>
          </a:blip>
          <a:srcRect b="0" l="0" r="0" t="0"/>
          <a:stretch/>
        </p:blipFill>
        <p:spPr>
          <a:xfrm>
            <a:off x="2449725" y="1823250"/>
            <a:ext cx="4248150" cy="2857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gfc6221b64e_9_49"/>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337" name="Google Shape;337;gfc6221b64e_9_49"/>
          <p:cNvSpPr txBox="1"/>
          <p:nvPr/>
        </p:nvSpPr>
        <p:spPr>
          <a:xfrm>
            <a:off x="729450" y="1332500"/>
            <a:ext cx="78288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Definimos, entonces, que una predicción se considera </a:t>
            </a:r>
            <a:r>
              <a:rPr b="1" i="0" lang="es" sz="1400" u="none" cap="none" strike="noStrike">
                <a:solidFill>
                  <a:srgbClr val="000000"/>
                </a:solidFill>
                <a:latin typeface="Montserrat"/>
                <a:ea typeface="Montserrat"/>
                <a:cs typeface="Montserrat"/>
                <a:sym typeface="Montserrat"/>
              </a:rPr>
              <a:t>TP</a:t>
            </a:r>
            <a:r>
              <a:rPr b="0" i="0" lang="es" sz="1400" u="none" cap="none" strike="noStrike">
                <a:solidFill>
                  <a:srgbClr val="000000"/>
                </a:solidFill>
                <a:latin typeface="Montserrat"/>
                <a:ea typeface="Montserrat"/>
                <a:cs typeface="Montserrat"/>
                <a:sym typeface="Montserrat"/>
              </a:rPr>
              <a:t> si la confianza en que existe un objeto es mayor a cierto umbral, si la clase persona está bien predicha y si el IoU es mayor cierto valor.</a:t>
            </a:r>
            <a:endParaRPr b="0" i="0" sz="1400" u="none" cap="none" strike="noStrike">
              <a:solidFill>
                <a:srgbClr val="000000"/>
              </a:solidFill>
              <a:latin typeface="Montserrat"/>
              <a:ea typeface="Montserrat"/>
              <a:cs typeface="Montserrat"/>
              <a:sym typeface="Montserrat"/>
            </a:endParaRPr>
          </a:p>
        </p:txBody>
      </p:sp>
      <p:pic>
        <p:nvPicPr>
          <p:cNvPr id="338" name="Google Shape;338;gfc6221b64e_9_49"/>
          <p:cNvPicPr preferRelativeResize="0"/>
          <p:nvPr/>
        </p:nvPicPr>
        <p:blipFill rotWithShape="1">
          <a:blip r:embed="rId3">
            <a:alphaModFix/>
          </a:blip>
          <a:srcRect b="0" l="0" r="0" t="0"/>
          <a:stretch/>
        </p:blipFill>
        <p:spPr>
          <a:xfrm>
            <a:off x="3558000" y="2234525"/>
            <a:ext cx="2171700" cy="28670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gfc6221b64e_9_56"/>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344" name="Google Shape;344;gfc6221b64e_9_56"/>
          <p:cNvSpPr txBox="1"/>
          <p:nvPr/>
        </p:nvSpPr>
        <p:spPr>
          <a:xfrm>
            <a:off x="729450" y="1332500"/>
            <a:ext cx="78288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 predicción será </a:t>
            </a:r>
            <a:r>
              <a:rPr b="1" i="0" lang="es" sz="1400" u="none" cap="none" strike="noStrike">
                <a:solidFill>
                  <a:srgbClr val="000000"/>
                </a:solidFill>
                <a:latin typeface="Montserrat"/>
                <a:ea typeface="Montserrat"/>
                <a:cs typeface="Montserrat"/>
                <a:sym typeface="Montserrat"/>
              </a:rPr>
              <a:t>FP</a:t>
            </a:r>
            <a:r>
              <a:rPr b="0" i="0" lang="es" sz="1400" u="none" cap="none" strike="noStrike">
                <a:solidFill>
                  <a:srgbClr val="000000"/>
                </a:solidFill>
                <a:latin typeface="Montserrat"/>
                <a:ea typeface="Montserrat"/>
                <a:cs typeface="Montserrat"/>
                <a:sym typeface="Montserrat"/>
              </a:rPr>
              <a:t> si, por ejemplo, el IoU no supera el umbral establecido, si hay BB duplicados (en ese caso solo se toma uno como correcto) o si directamente no hay intersecciones entre el BB y el ground truth.</a:t>
            </a:r>
            <a:endParaRPr b="0" i="0" sz="1400" u="none" cap="none" strike="noStrike">
              <a:solidFill>
                <a:srgbClr val="000000"/>
              </a:solidFill>
              <a:latin typeface="Montserrat"/>
              <a:ea typeface="Montserrat"/>
              <a:cs typeface="Montserrat"/>
              <a:sym typeface="Montserrat"/>
            </a:endParaRPr>
          </a:p>
        </p:txBody>
      </p:sp>
      <p:pic>
        <p:nvPicPr>
          <p:cNvPr id="345" name="Google Shape;345;gfc6221b64e_9_56"/>
          <p:cNvPicPr preferRelativeResize="0"/>
          <p:nvPr/>
        </p:nvPicPr>
        <p:blipFill rotWithShape="1">
          <a:blip r:embed="rId3">
            <a:alphaModFix/>
          </a:blip>
          <a:srcRect b="0" l="0" r="0" t="0"/>
          <a:stretch/>
        </p:blipFill>
        <p:spPr>
          <a:xfrm>
            <a:off x="1325138" y="2358750"/>
            <a:ext cx="6497316" cy="26749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gfc6221b64e_9_63"/>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351" name="Google Shape;351;gfc6221b64e_9_63"/>
          <p:cNvSpPr txBox="1"/>
          <p:nvPr/>
        </p:nvSpPr>
        <p:spPr>
          <a:xfrm>
            <a:off x="729450" y="1332500"/>
            <a:ext cx="7828800" cy="615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Por último, la predicción será </a:t>
            </a:r>
            <a:r>
              <a:rPr b="1" i="0" lang="es" sz="1400" u="none" cap="none" strike="noStrike">
                <a:solidFill>
                  <a:srgbClr val="000000"/>
                </a:solidFill>
                <a:latin typeface="Montserrat"/>
                <a:ea typeface="Montserrat"/>
                <a:cs typeface="Montserrat"/>
                <a:sym typeface="Montserrat"/>
              </a:rPr>
              <a:t>FN</a:t>
            </a:r>
            <a:r>
              <a:rPr b="0" i="0" lang="es" sz="1400" u="none" cap="none" strike="noStrike">
                <a:solidFill>
                  <a:srgbClr val="000000"/>
                </a:solidFill>
                <a:latin typeface="Montserrat"/>
                <a:ea typeface="Montserrat"/>
                <a:cs typeface="Montserrat"/>
                <a:sym typeface="Montserrat"/>
              </a:rPr>
              <a:t> si el modelo no es capaz de realizar la detección o si la clase predicha no es la correcta.</a:t>
            </a:r>
            <a:endParaRPr b="0" i="0" sz="1400" u="none" cap="none" strike="noStrike">
              <a:solidFill>
                <a:srgbClr val="000000"/>
              </a:solidFill>
              <a:latin typeface="Montserrat"/>
              <a:ea typeface="Montserrat"/>
              <a:cs typeface="Montserrat"/>
              <a:sym typeface="Montserrat"/>
            </a:endParaRPr>
          </a:p>
        </p:txBody>
      </p:sp>
      <p:pic>
        <p:nvPicPr>
          <p:cNvPr id="352" name="Google Shape;352;gfc6221b64e_9_63"/>
          <p:cNvPicPr preferRelativeResize="0"/>
          <p:nvPr/>
        </p:nvPicPr>
        <p:blipFill rotWithShape="1">
          <a:blip r:embed="rId3">
            <a:alphaModFix/>
          </a:blip>
          <a:srcRect b="0" l="0" r="0" t="0"/>
          <a:stretch/>
        </p:blipFill>
        <p:spPr>
          <a:xfrm>
            <a:off x="2131475" y="2090200"/>
            <a:ext cx="1924050" cy="2590800"/>
          </a:xfrm>
          <a:prstGeom prst="rect">
            <a:avLst/>
          </a:prstGeom>
          <a:noFill/>
          <a:ln>
            <a:noFill/>
          </a:ln>
        </p:spPr>
      </p:pic>
      <p:pic>
        <p:nvPicPr>
          <p:cNvPr id="353" name="Google Shape;353;gfc6221b64e_9_63"/>
          <p:cNvPicPr preferRelativeResize="0"/>
          <p:nvPr/>
        </p:nvPicPr>
        <p:blipFill rotWithShape="1">
          <a:blip r:embed="rId4">
            <a:alphaModFix/>
          </a:blip>
          <a:srcRect b="0" l="0" r="0" t="0"/>
          <a:stretch/>
        </p:blipFill>
        <p:spPr>
          <a:xfrm>
            <a:off x="5290225" y="2064438"/>
            <a:ext cx="2001495" cy="26423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gf8409bb954_0_91"/>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a:latin typeface="Montserrat"/>
              <a:ea typeface="Montserrat"/>
              <a:cs typeface="Montserrat"/>
              <a:sym typeface="Montserrat"/>
            </a:endParaRPr>
          </a:p>
        </p:txBody>
      </p:sp>
      <p:sp>
        <p:nvSpPr>
          <p:cNvPr id="359" name="Google Shape;359;gf8409bb954_0_91"/>
          <p:cNvSpPr txBox="1"/>
          <p:nvPr/>
        </p:nvSpPr>
        <p:spPr>
          <a:xfrm>
            <a:off x="773075" y="1370925"/>
            <a:ext cx="78648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Veamos cómo se obtiene el mAP con un ejemplo. Supongamos que tenemos un modelo que está entrenado para detectar gatos. Además, tenemos un conjunto de 12 imágenes de test, con 12 etiquetas y recibimos del modelo, 12 predicciones.</a:t>
            </a:r>
            <a:endParaRPr b="0" i="0" sz="1400" u="none" cap="none" strike="noStrike">
              <a:solidFill>
                <a:srgbClr val="000000"/>
              </a:solidFill>
              <a:latin typeface="Montserrat"/>
              <a:ea typeface="Montserrat"/>
              <a:cs typeface="Montserrat"/>
              <a:sym typeface="Montserrat"/>
            </a:endParaRPr>
          </a:p>
        </p:txBody>
      </p:sp>
      <p:pic>
        <p:nvPicPr>
          <p:cNvPr id="360" name="Google Shape;360;gf8409bb954_0_91"/>
          <p:cNvPicPr preferRelativeResize="0"/>
          <p:nvPr/>
        </p:nvPicPr>
        <p:blipFill rotWithShape="1">
          <a:blip r:embed="rId3">
            <a:alphaModFix/>
          </a:blip>
          <a:srcRect b="0" l="0" r="0" t="0"/>
          <a:stretch/>
        </p:blipFill>
        <p:spPr>
          <a:xfrm>
            <a:off x="2554050" y="2261850"/>
            <a:ext cx="3938767" cy="28816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gfc6221b64e_9_72"/>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a:latin typeface="Montserrat"/>
              <a:ea typeface="Montserrat"/>
              <a:cs typeface="Montserrat"/>
              <a:sym typeface="Montserrat"/>
            </a:endParaRPr>
          </a:p>
        </p:txBody>
      </p:sp>
      <p:sp>
        <p:nvSpPr>
          <p:cNvPr id="366" name="Google Shape;366;gfc6221b64e_9_72"/>
          <p:cNvSpPr txBox="1"/>
          <p:nvPr/>
        </p:nvSpPr>
        <p:spPr>
          <a:xfrm>
            <a:off x="773075" y="1370925"/>
            <a:ext cx="78648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Primero ordenamos las predicciones por nivel de confianza y evaluamos si pasan el umbral de IoU, que, en este caso, lo dejamos en 0.5. Luego, vamos obteniendo los valores de precision y recall (últimas dos columnas de la tabla)</a:t>
            </a:r>
            <a:endParaRPr b="0" i="0" sz="1400" u="none" cap="none" strike="noStrike">
              <a:solidFill>
                <a:srgbClr val="000000"/>
              </a:solidFill>
              <a:latin typeface="Montserrat"/>
              <a:ea typeface="Montserrat"/>
              <a:cs typeface="Montserrat"/>
              <a:sym typeface="Montserrat"/>
            </a:endParaRPr>
          </a:p>
        </p:txBody>
      </p:sp>
      <p:pic>
        <p:nvPicPr>
          <p:cNvPr id="367" name="Google Shape;367;gfc6221b64e_9_72"/>
          <p:cNvPicPr preferRelativeResize="0"/>
          <p:nvPr/>
        </p:nvPicPr>
        <p:blipFill rotWithShape="1">
          <a:blip r:embed="rId3">
            <a:alphaModFix/>
          </a:blip>
          <a:srcRect b="0" l="0" r="0" t="0"/>
          <a:stretch/>
        </p:blipFill>
        <p:spPr>
          <a:xfrm>
            <a:off x="1251238" y="2159600"/>
            <a:ext cx="6908465" cy="28521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gfc6221b64e_9_79"/>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a:latin typeface="Montserrat"/>
              <a:ea typeface="Montserrat"/>
              <a:cs typeface="Montserrat"/>
              <a:sym typeface="Montserrat"/>
            </a:endParaRPr>
          </a:p>
        </p:txBody>
      </p:sp>
      <p:sp>
        <p:nvSpPr>
          <p:cNvPr id="373" name="Google Shape;373;gfc6221b64e_9_79"/>
          <p:cNvSpPr txBox="1"/>
          <p:nvPr/>
        </p:nvSpPr>
        <p:spPr>
          <a:xfrm>
            <a:off x="773075" y="1370925"/>
            <a:ext cx="7864800" cy="615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Una vez obtenidos los valores de precision y recall para el conjunto de datos, los llevamos a una gráfica. </a:t>
            </a:r>
            <a:endParaRPr b="0" i="0" sz="1400" u="none" cap="none" strike="noStrike">
              <a:solidFill>
                <a:srgbClr val="000000"/>
              </a:solidFill>
              <a:latin typeface="Montserrat"/>
              <a:ea typeface="Montserrat"/>
              <a:cs typeface="Montserrat"/>
              <a:sym typeface="Montserrat"/>
            </a:endParaRPr>
          </a:p>
        </p:txBody>
      </p:sp>
      <p:pic>
        <p:nvPicPr>
          <p:cNvPr id="374" name="Google Shape;374;gfc6221b64e_9_79"/>
          <p:cNvPicPr preferRelativeResize="0"/>
          <p:nvPr/>
        </p:nvPicPr>
        <p:blipFill rotWithShape="1">
          <a:blip r:embed="rId3">
            <a:alphaModFix/>
          </a:blip>
          <a:srcRect b="0" l="0" r="0" t="0"/>
          <a:stretch/>
        </p:blipFill>
        <p:spPr>
          <a:xfrm>
            <a:off x="851138" y="2237025"/>
            <a:ext cx="3558275" cy="2636475"/>
          </a:xfrm>
          <a:prstGeom prst="rect">
            <a:avLst/>
          </a:prstGeom>
          <a:noFill/>
          <a:ln>
            <a:noFill/>
          </a:ln>
        </p:spPr>
      </p:pic>
      <p:sp>
        <p:nvSpPr>
          <p:cNvPr id="375" name="Google Shape;375;gfc6221b64e_9_79"/>
          <p:cNvSpPr txBox="1"/>
          <p:nvPr/>
        </p:nvSpPr>
        <p:spPr>
          <a:xfrm>
            <a:off x="4513475" y="2127625"/>
            <a:ext cx="4245000" cy="1908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Notar que:</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Para diferentes valores de umbral de IoU, la gráfica puede tomar formas distintas.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Independientemente del valor de IoU que se elija, el recall nunca llegará a 100 porque hubo un FN.</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gfc6221b64e_9_87"/>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a:latin typeface="Montserrat"/>
              <a:ea typeface="Montserrat"/>
              <a:cs typeface="Montserrat"/>
              <a:sym typeface="Montserrat"/>
            </a:endParaRPr>
          </a:p>
        </p:txBody>
      </p:sp>
      <p:sp>
        <p:nvSpPr>
          <p:cNvPr id="381" name="Google Shape;381;gfc6221b64e_9_87"/>
          <p:cNvSpPr txBox="1"/>
          <p:nvPr/>
        </p:nvSpPr>
        <p:spPr>
          <a:xfrm>
            <a:off x="773075" y="1370925"/>
            <a:ext cx="7864800" cy="615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El valor final de la métrica de AP puede obtenerse de distintas formas. En este caso se interpola la gráfica tomando N=11 puntos sobre la misma para calcular el valor final.</a:t>
            </a:r>
            <a:endParaRPr b="0" i="0" sz="1400" u="none" cap="none" strike="noStrike">
              <a:solidFill>
                <a:srgbClr val="000000"/>
              </a:solidFill>
              <a:latin typeface="Montserrat"/>
              <a:ea typeface="Montserrat"/>
              <a:cs typeface="Montserrat"/>
              <a:sym typeface="Montserrat"/>
            </a:endParaRPr>
          </a:p>
        </p:txBody>
      </p:sp>
      <p:pic>
        <p:nvPicPr>
          <p:cNvPr id="382" name="Google Shape;382;gfc6221b64e_9_87"/>
          <p:cNvPicPr preferRelativeResize="0"/>
          <p:nvPr/>
        </p:nvPicPr>
        <p:blipFill rotWithShape="1">
          <a:blip r:embed="rId3">
            <a:alphaModFix/>
          </a:blip>
          <a:srcRect b="0" l="0" r="0" t="0"/>
          <a:stretch/>
        </p:blipFill>
        <p:spPr>
          <a:xfrm>
            <a:off x="727650" y="2237025"/>
            <a:ext cx="3617907" cy="2852175"/>
          </a:xfrm>
          <a:prstGeom prst="rect">
            <a:avLst/>
          </a:prstGeom>
          <a:noFill/>
          <a:ln>
            <a:noFill/>
          </a:ln>
        </p:spPr>
      </p:pic>
      <p:sp>
        <p:nvSpPr>
          <p:cNvPr id="383" name="Google Shape;383;gfc6221b64e_9_87"/>
          <p:cNvSpPr txBox="1"/>
          <p:nvPr/>
        </p:nvSpPr>
        <p:spPr>
          <a:xfrm>
            <a:off x="4482500" y="2251575"/>
            <a:ext cx="4430700" cy="861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este caso el cálculo queda:</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1600"/>
              <a:buFont typeface="Arial"/>
              <a:buNone/>
            </a:pPr>
            <a:r>
              <a:rPr b="0" i="0" lang="es" sz="1600" u="none" cap="none" strike="noStrike">
                <a:solidFill>
                  <a:srgbClr val="000000"/>
                </a:solidFill>
                <a:latin typeface="Cambria"/>
                <a:ea typeface="Cambria"/>
                <a:cs typeface="Cambria"/>
                <a:sym typeface="Cambria"/>
              </a:rPr>
              <a:t>AP = (7 x 1.0 + 3 x 0.9 + 1 x 0.0)/11 = 0.88</a:t>
            </a:r>
            <a:endParaRPr b="0" i="0" sz="1600" u="none" cap="none" strike="noStrike">
              <a:solidFill>
                <a:srgbClr val="000000"/>
              </a:solidFill>
              <a:latin typeface="Cambria"/>
              <a:ea typeface="Cambria"/>
              <a:cs typeface="Cambria"/>
              <a:sym typeface="Cambri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gfd2720fd9d_0_40"/>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R-CNN</a:t>
            </a:r>
            <a:endParaRPr>
              <a:latin typeface="Montserrat"/>
              <a:ea typeface="Montserrat"/>
              <a:cs typeface="Montserrat"/>
              <a:sym typeface="Montserrat"/>
            </a:endParaRPr>
          </a:p>
        </p:txBody>
      </p:sp>
      <p:sp>
        <p:nvSpPr>
          <p:cNvPr id="389" name="Google Shape;389;gfd2720fd9d_0_40"/>
          <p:cNvSpPr txBox="1"/>
          <p:nvPr/>
        </p:nvSpPr>
        <p:spPr>
          <a:xfrm>
            <a:off x="773075" y="1370925"/>
            <a:ext cx="7803000" cy="21240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2014 se publicó el primero de una serie de papers sobre algoritmos de detección de objetos, los cuales mejoraron sustancialmente las métricas obtenidas hasta ese entonces en este tipo de problema. El primero de estos propone una arquitectura conocida como R-CNN, basada en una red convolucional. A este, y a sus predecesores, se los considera metodos de dos etapas: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AutoNum type="arabicPeriod"/>
            </a:pPr>
            <a:r>
              <a:rPr b="0" i="0" lang="es" sz="1400" u="none" cap="none" strike="noStrike">
                <a:solidFill>
                  <a:srgbClr val="000000"/>
                </a:solidFill>
                <a:latin typeface="Montserrat"/>
                <a:ea typeface="Montserrat"/>
                <a:cs typeface="Montserrat"/>
                <a:sym typeface="Montserrat"/>
              </a:rPr>
              <a:t>En una primer etapa se generan regiones de interés o Region Proposals (ROIs)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AutoNum type="arabicPeriod"/>
            </a:pPr>
            <a:r>
              <a:rPr b="0" i="0" lang="es" sz="1400" u="none" cap="none" strike="noStrike">
                <a:solidFill>
                  <a:srgbClr val="000000"/>
                </a:solidFill>
                <a:latin typeface="Montserrat"/>
                <a:ea typeface="Montserrat"/>
                <a:cs typeface="Montserrat"/>
                <a:sym typeface="Montserrat"/>
              </a:rPr>
              <a:t>En la segunda etapa se realiza la clasificación y localización sobre dichas regiones.</a:t>
            </a:r>
            <a:endParaRPr b="0" i="0" sz="1400" u="none" cap="none" strike="noStrike">
              <a:solidFill>
                <a:srgbClr val="000000"/>
              </a:solidFill>
              <a:latin typeface="Montserrat"/>
              <a:ea typeface="Montserrat"/>
              <a:cs typeface="Montserrat"/>
              <a:sym typeface="Montserrat"/>
            </a:endParaRPr>
          </a:p>
        </p:txBody>
      </p:sp>
      <p:sp>
        <p:nvSpPr>
          <p:cNvPr id="390" name="Google Shape;390;gfd2720fd9d_0_40"/>
          <p:cNvSpPr txBox="1"/>
          <p:nvPr/>
        </p:nvSpPr>
        <p:spPr>
          <a:xfrm>
            <a:off x="773075" y="4804800"/>
            <a:ext cx="7751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Girshick, et al., 2014. </a:t>
            </a:r>
            <a:r>
              <a:rPr b="0" i="0" lang="es" sz="1000" u="none" cap="none" strike="noStrike">
                <a:solidFill>
                  <a:srgbClr val="000000"/>
                </a:solidFill>
                <a:highlight>
                  <a:srgbClr val="FFFFFF"/>
                </a:highlight>
                <a:latin typeface="Montserrat"/>
                <a:ea typeface="Montserrat"/>
                <a:cs typeface="Montserrat"/>
                <a:sym typeface="Montserrat"/>
              </a:rPr>
              <a:t>Rich feature hierarchies for accurate object detection and semantic segmentation.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391" name="Google Shape;391;gfd2720fd9d_0_40"/>
          <p:cNvPicPr preferRelativeResize="0"/>
          <p:nvPr/>
        </p:nvPicPr>
        <p:blipFill rotWithShape="1">
          <a:blip r:embed="rId4">
            <a:alphaModFix/>
          </a:blip>
          <a:srcRect b="0" l="0" r="0" t="20866"/>
          <a:stretch/>
        </p:blipFill>
        <p:spPr>
          <a:xfrm>
            <a:off x="2128775" y="3369000"/>
            <a:ext cx="5039999" cy="1435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Tercer clase:</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171" name="Google Shape;171;p2"/>
          <p:cNvSpPr txBox="1"/>
          <p:nvPr>
            <p:ph idx="1" type="body"/>
          </p:nvPr>
        </p:nvSpPr>
        <p:spPr>
          <a:xfrm>
            <a:off x="666625" y="1304050"/>
            <a:ext cx="7688700" cy="36198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Problema detección de objetos</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Algoritmo Sliding Windows</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Métrica mAP</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Arquitecturas de 2 etapas:</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R-CNN</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Fast R-CNN</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Faster R-CNN</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Arquitecturas de 1 etapa:</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YOLO</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SSD</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RetinaNet</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CornerNet</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Etiquetado</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Entrenamiento con Roboflow</a:t>
            </a:r>
            <a:endParaRPr sz="1400">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gcb7c9021aa_2_51"/>
          <p:cNvSpPr txBox="1"/>
          <p:nvPr>
            <p:ph type="title"/>
          </p:nvPr>
        </p:nvSpPr>
        <p:spPr>
          <a:xfrm>
            <a:off x="826275"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Esquema de R-CNN</a:t>
            </a:r>
            <a:endParaRPr>
              <a:latin typeface="Montserrat"/>
              <a:ea typeface="Montserrat"/>
              <a:cs typeface="Montserrat"/>
              <a:sym typeface="Montserrat"/>
            </a:endParaRPr>
          </a:p>
        </p:txBody>
      </p:sp>
      <p:pic>
        <p:nvPicPr>
          <p:cNvPr id="397" name="Google Shape;397;gcb7c9021aa_2_51"/>
          <p:cNvPicPr preferRelativeResize="0"/>
          <p:nvPr/>
        </p:nvPicPr>
        <p:blipFill rotWithShape="1">
          <a:blip r:embed="rId3">
            <a:alphaModFix/>
          </a:blip>
          <a:srcRect b="0" l="0" r="0" t="0"/>
          <a:stretch/>
        </p:blipFill>
        <p:spPr>
          <a:xfrm>
            <a:off x="0" y="1247500"/>
            <a:ext cx="9144000" cy="3666750"/>
          </a:xfrm>
          <a:prstGeom prst="rect">
            <a:avLst/>
          </a:prstGeom>
          <a:noFill/>
          <a:ln>
            <a:noFill/>
          </a:ln>
        </p:spPr>
      </p:pic>
      <p:sp>
        <p:nvSpPr>
          <p:cNvPr id="398" name="Google Shape;398;gcb7c9021aa_2_51"/>
          <p:cNvSpPr txBox="1"/>
          <p:nvPr/>
        </p:nvSpPr>
        <p:spPr>
          <a:xfrm>
            <a:off x="164925" y="4804800"/>
            <a:ext cx="7328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82608"/>
              </a:lnSpc>
              <a:spcBef>
                <a:spcPts val="1400"/>
              </a:spcBef>
              <a:spcAft>
                <a:spcPts val="0"/>
              </a:spcAft>
              <a:buClr>
                <a:srgbClr val="000000"/>
              </a:buClr>
              <a:buSzPts val="1000"/>
              <a:buFont typeface="Arial"/>
              <a:buNone/>
            </a:pPr>
            <a:r>
              <a:rPr b="0" i="0" lang="es" sz="1000" u="none" cap="none" strike="noStrike">
                <a:solidFill>
                  <a:srgbClr val="292929"/>
                </a:solidFill>
                <a:highlight>
                  <a:srgbClr val="FFFFFF"/>
                </a:highlight>
                <a:latin typeface="Montserrat"/>
                <a:ea typeface="Montserrat"/>
                <a:cs typeface="Montserrat"/>
                <a:sym typeface="Montserrat"/>
              </a:rPr>
              <a:t>What do we learn from region based object detectors (Faster R-CNN, R-FCN, FPN)? </a:t>
            </a:r>
            <a:r>
              <a:rPr b="0" i="0" lang="es" sz="1000" u="sng" cap="none" strike="noStrike">
                <a:solidFill>
                  <a:schemeClr val="hlink"/>
                </a:solidFill>
                <a:latin typeface="Montserrat"/>
                <a:ea typeface="Montserrat"/>
                <a:cs typeface="Montserrat"/>
                <a:sym typeface="Montserrat"/>
                <a:hlinkClick r:id="rId4"/>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
        <p:nvSpPr>
          <p:cNvPr id="399" name="Google Shape;399;gcb7c9021aa_2_51"/>
          <p:cNvSpPr/>
          <p:nvPr/>
        </p:nvSpPr>
        <p:spPr>
          <a:xfrm>
            <a:off x="7725575" y="2224025"/>
            <a:ext cx="254700" cy="736800"/>
          </a:xfrm>
          <a:prstGeom prst="roundRect">
            <a:avLst>
              <a:gd fmla="val 16667" name="adj"/>
            </a:avLst>
          </a:prstGeom>
          <a:solidFill>
            <a:srgbClr val="F1C292"/>
          </a:solidFill>
          <a:ln cap="flat" cmpd="sng" w="9525">
            <a:solidFill>
              <a:schemeClr val="dk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s" sz="700" u="none" cap="none" strike="noStrike">
                <a:solidFill>
                  <a:srgbClr val="000000"/>
                </a:solidFill>
                <a:latin typeface="Arial"/>
                <a:ea typeface="Arial"/>
                <a:cs typeface="Arial"/>
                <a:sym typeface="Arial"/>
              </a:rPr>
              <a:t>SVM</a:t>
            </a:r>
            <a:endParaRPr b="0" i="0" sz="700" u="none" cap="none" strike="noStrik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gcb81ab64cb_0_28"/>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R-CNN</a:t>
            </a:r>
            <a:endParaRPr sz="900">
              <a:latin typeface="Montserrat"/>
              <a:ea typeface="Montserrat"/>
              <a:cs typeface="Montserrat"/>
              <a:sym typeface="Montserrat"/>
            </a:endParaRPr>
          </a:p>
        </p:txBody>
      </p:sp>
      <p:sp>
        <p:nvSpPr>
          <p:cNvPr id="405" name="Google Shape;405;gcb81ab64cb_0_28"/>
          <p:cNvSpPr txBox="1"/>
          <p:nvPr/>
        </p:nvSpPr>
        <p:spPr>
          <a:xfrm>
            <a:off x="783375" y="1340000"/>
            <a:ext cx="7740900" cy="21240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 pesar de haber sido una mejora importante para su época, la arquitectura de R-CNN presenta varias falencias: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1" i="0" lang="es" sz="1400" u="none" cap="none" strike="noStrike">
                <a:solidFill>
                  <a:srgbClr val="000000"/>
                </a:solidFill>
                <a:latin typeface="Montserrat"/>
                <a:ea typeface="Montserrat"/>
                <a:cs typeface="Montserrat"/>
                <a:sym typeface="Montserrat"/>
              </a:rPr>
              <a:t>No es entrenable de forma end-to-end</a:t>
            </a:r>
            <a:r>
              <a:rPr b="0" i="0" lang="es" sz="1400" u="none" cap="none" strike="noStrike">
                <a:solidFill>
                  <a:srgbClr val="000000"/>
                </a:solidFill>
                <a:latin typeface="Montserrat"/>
                <a:ea typeface="Montserrat"/>
                <a:cs typeface="Montserrat"/>
                <a:sym typeface="Montserrat"/>
              </a:rPr>
              <a:t>, es decir, es necesario realizar varias etapas de entrenamiento distintas que no son paralelizables.</a:t>
            </a:r>
            <a:endParaRPr b="0" i="0" sz="1400" u="none" cap="none" strike="noStrike">
              <a:solidFill>
                <a:srgbClr val="000000"/>
              </a:solidFill>
              <a:latin typeface="Montserrat"/>
              <a:ea typeface="Montserrat"/>
              <a:cs typeface="Montserrat"/>
              <a:sym typeface="Montserrat"/>
            </a:endParaRPr>
          </a:p>
          <a:p>
            <a:pPr indent="0" lvl="0" marL="45720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1" i="0" lang="es" sz="1400" u="none" cap="none" strike="noStrike">
                <a:solidFill>
                  <a:srgbClr val="000000"/>
                </a:solidFill>
                <a:latin typeface="Montserrat"/>
                <a:ea typeface="Montserrat"/>
                <a:cs typeface="Montserrat"/>
                <a:sym typeface="Montserrat"/>
              </a:rPr>
              <a:t>Tiene tiempos de inferencia demasiado grandes</a:t>
            </a:r>
            <a:r>
              <a:rPr b="0" i="0" lang="es" sz="1400" u="none" cap="none" strike="noStrike">
                <a:solidFill>
                  <a:srgbClr val="000000"/>
                </a:solidFill>
                <a:latin typeface="Montserrat"/>
                <a:ea typeface="Montserrat"/>
                <a:cs typeface="Montserrat"/>
                <a:sym typeface="Montserrat"/>
              </a:rPr>
              <a:t> para considerarlo viable para una aplicación en tiempo real, fundamentalmente debido a tener que procesar muchas regiones donde en realidad no hay ningún objeto, de forma secuencial.</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gcb81ab64cb_0_48"/>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 R-CNN</a:t>
            </a:r>
            <a:endParaRPr sz="900">
              <a:latin typeface="Montserrat"/>
              <a:ea typeface="Montserrat"/>
              <a:cs typeface="Montserrat"/>
              <a:sym typeface="Montserrat"/>
            </a:endParaRPr>
          </a:p>
        </p:txBody>
      </p:sp>
      <p:sp>
        <p:nvSpPr>
          <p:cNvPr id="411" name="Google Shape;411;gcb81ab64cb_0_48"/>
          <p:cNvSpPr txBox="1"/>
          <p:nvPr/>
        </p:nvSpPr>
        <p:spPr>
          <a:xfrm>
            <a:off x="783375" y="1340000"/>
            <a:ext cx="7740900" cy="1908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2015 se propuso una mejora al modelo original, la cual se llamó Fast R-CNN. En esta arquitectura se hizo foco, fundamentalmente, en </a:t>
            </a:r>
            <a:r>
              <a:rPr b="1" i="0" lang="es" sz="1400" u="none" cap="none" strike="noStrike">
                <a:solidFill>
                  <a:srgbClr val="000000"/>
                </a:solidFill>
                <a:latin typeface="Montserrat"/>
                <a:ea typeface="Montserrat"/>
                <a:cs typeface="Montserrat"/>
                <a:sym typeface="Montserrat"/>
              </a:rPr>
              <a:t>reducir los tiempos de entrenamiento e inferencia del modelo</a:t>
            </a:r>
            <a:r>
              <a:rPr b="0" i="0" lang="es" sz="1400" u="none" cap="none" strike="noStrike">
                <a:solidFill>
                  <a:srgbClr val="000000"/>
                </a:solidFill>
                <a:latin typeface="Montserrat"/>
                <a:ea typeface="Montserrat"/>
                <a:cs typeface="Montserrat"/>
                <a:sym typeface="Montserrat"/>
              </a:rPr>
              <a:t>.</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Esto se logró gracias a que se paralelizó el proceso de extracción de features de la imagen y le eliminaron los SVM para la clasificación de los objetos, dejando todas las partes con base en alguna red neuronal, lo que permitió que todo el sistema pueda ser entrenado al mismo tiempo.</a:t>
            </a:r>
            <a:endParaRPr b="0" i="0" sz="1400" u="none" cap="none" strike="noStrike">
              <a:solidFill>
                <a:srgbClr val="000000"/>
              </a:solidFill>
              <a:latin typeface="Montserrat"/>
              <a:ea typeface="Montserrat"/>
              <a:cs typeface="Montserrat"/>
              <a:sym typeface="Montserrat"/>
            </a:endParaRPr>
          </a:p>
        </p:txBody>
      </p:sp>
      <p:sp>
        <p:nvSpPr>
          <p:cNvPr id="412" name="Google Shape;412;gcb81ab64cb_0_48"/>
          <p:cNvSpPr txBox="1"/>
          <p:nvPr/>
        </p:nvSpPr>
        <p:spPr>
          <a:xfrm>
            <a:off x="835050" y="4804800"/>
            <a:ext cx="7751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Girshick, 2015. </a:t>
            </a:r>
            <a:r>
              <a:rPr b="0" i="0" lang="es" sz="1000" u="none" cap="none" strike="noStrike">
                <a:solidFill>
                  <a:srgbClr val="000000"/>
                </a:solidFill>
                <a:highlight>
                  <a:srgbClr val="FFFFFF"/>
                </a:highlight>
                <a:latin typeface="Montserrat"/>
                <a:ea typeface="Montserrat"/>
                <a:cs typeface="Montserrat"/>
                <a:sym typeface="Montserrat"/>
              </a:rPr>
              <a:t>Fast R-CNN.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gcb81ab64cb_0_37"/>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Esquema de Fast R-CNN</a:t>
            </a:r>
            <a:endParaRPr>
              <a:latin typeface="Montserrat"/>
              <a:ea typeface="Montserrat"/>
              <a:cs typeface="Montserrat"/>
              <a:sym typeface="Montserrat"/>
            </a:endParaRPr>
          </a:p>
        </p:txBody>
      </p:sp>
      <p:pic>
        <p:nvPicPr>
          <p:cNvPr id="418" name="Google Shape;418;gcb81ab64cb_0_37"/>
          <p:cNvPicPr preferRelativeResize="0"/>
          <p:nvPr/>
        </p:nvPicPr>
        <p:blipFill rotWithShape="1">
          <a:blip r:embed="rId3">
            <a:alphaModFix/>
          </a:blip>
          <a:srcRect b="0" l="0" r="0" t="0"/>
          <a:stretch/>
        </p:blipFill>
        <p:spPr>
          <a:xfrm>
            <a:off x="0" y="1469050"/>
            <a:ext cx="9144000" cy="2596887"/>
          </a:xfrm>
          <a:prstGeom prst="rect">
            <a:avLst/>
          </a:prstGeom>
          <a:noFill/>
          <a:ln>
            <a:noFill/>
          </a:ln>
        </p:spPr>
      </p:pic>
      <p:sp>
        <p:nvSpPr>
          <p:cNvPr id="419" name="Google Shape;419;gcb81ab64cb_0_37"/>
          <p:cNvSpPr txBox="1"/>
          <p:nvPr/>
        </p:nvSpPr>
        <p:spPr>
          <a:xfrm>
            <a:off x="164925" y="4804800"/>
            <a:ext cx="7328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82608"/>
              </a:lnSpc>
              <a:spcBef>
                <a:spcPts val="1400"/>
              </a:spcBef>
              <a:spcAft>
                <a:spcPts val="0"/>
              </a:spcAft>
              <a:buClr>
                <a:srgbClr val="000000"/>
              </a:buClr>
              <a:buSzPts val="1000"/>
              <a:buFont typeface="Arial"/>
              <a:buNone/>
            </a:pPr>
            <a:r>
              <a:rPr b="0" i="0" lang="es" sz="1000" u="none" cap="none" strike="noStrike">
                <a:solidFill>
                  <a:srgbClr val="292929"/>
                </a:solidFill>
                <a:highlight>
                  <a:srgbClr val="FFFFFF"/>
                </a:highlight>
                <a:latin typeface="Montserrat"/>
                <a:ea typeface="Montserrat"/>
                <a:cs typeface="Montserrat"/>
                <a:sym typeface="Montserrat"/>
              </a:rPr>
              <a:t>What do we learn from region based object detectors (Faster R-CNN, R-FCN, FPN)? </a:t>
            </a:r>
            <a:r>
              <a:rPr b="0" i="0" lang="es" sz="1000" u="sng" cap="none" strike="noStrike">
                <a:solidFill>
                  <a:schemeClr val="hlink"/>
                </a:solidFill>
                <a:latin typeface="Montserrat"/>
                <a:ea typeface="Montserrat"/>
                <a:cs typeface="Montserrat"/>
                <a:sym typeface="Montserrat"/>
                <a:hlinkClick r:id="rId4"/>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grpSp>
        <p:nvGrpSpPr>
          <p:cNvPr id="420" name="Google Shape;420;gcb81ab64cb_0_37"/>
          <p:cNvGrpSpPr/>
          <p:nvPr/>
        </p:nvGrpSpPr>
        <p:grpSpPr>
          <a:xfrm>
            <a:off x="4392752" y="1676662"/>
            <a:ext cx="832198" cy="860674"/>
            <a:chOff x="5148150" y="1753900"/>
            <a:chExt cx="696750" cy="724900"/>
          </a:xfrm>
        </p:grpSpPr>
        <p:pic>
          <p:nvPicPr>
            <p:cNvPr id="421" name="Google Shape;421;gcb81ab64cb_0_37"/>
            <p:cNvPicPr preferRelativeResize="0"/>
            <p:nvPr/>
          </p:nvPicPr>
          <p:blipFill rotWithShape="1">
            <a:blip r:embed="rId5">
              <a:alphaModFix/>
            </a:blip>
            <a:srcRect b="14646" l="0" r="38435" t="0"/>
            <a:stretch/>
          </p:blipFill>
          <p:spPr>
            <a:xfrm>
              <a:off x="5148150" y="1753900"/>
              <a:ext cx="696750" cy="724900"/>
            </a:xfrm>
            <a:prstGeom prst="rect">
              <a:avLst/>
            </a:prstGeom>
            <a:noFill/>
            <a:ln>
              <a:noFill/>
            </a:ln>
          </p:spPr>
        </p:pic>
        <p:sp>
          <p:nvSpPr>
            <p:cNvPr id="422" name="Google Shape;422;gcb81ab64cb_0_37"/>
            <p:cNvSpPr/>
            <p:nvPr/>
          </p:nvSpPr>
          <p:spPr>
            <a:xfrm>
              <a:off x="5315650" y="1893525"/>
              <a:ext cx="247800" cy="453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gcb81ab64cb_0_37"/>
            <p:cNvSpPr/>
            <p:nvPr/>
          </p:nvSpPr>
          <p:spPr>
            <a:xfrm>
              <a:off x="5638500" y="2031250"/>
              <a:ext cx="206400" cy="2478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gcb81ab64cb_0_37"/>
            <p:cNvSpPr/>
            <p:nvPr/>
          </p:nvSpPr>
          <p:spPr>
            <a:xfrm>
              <a:off x="5268600" y="2388200"/>
              <a:ext cx="576300" cy="90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gcb81ab64cb_0_67"/>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Faster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430" name="Google Shape;430;gcb81ab64cb_0_67"/>
          <p:cNvSpPr txBox="1"/>
          <p:nvPr/>
        </p:nvSpPr>
        <p:spPr>
          <a:xfrm>
            <a:off x="761175" y="1243775"/>
            <a:ext cx="7740900" cy="1908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cerrar esta trilogía, en 2016 se publicó el paper de Faster R-CNN, una arquitectura muy similar a su predecesora cuya </a:t>
            </a:r>
            <a:r>
              <a:rPr b="1" i="0" lang="es" sz="1400" u="none" cap="none" strike="noStrike">
                <a:solidFill>
                  <a:srgbClr val="000000"/>
                </a:solidFill>
                <a:latin typeface="Montserrat"/>
                <a:ea typeface="Montserrat"/>
                <a:cs typeface="Montserrat"/>
                <a:sym typeface="Montserrat"/>
              </a:rPr>
              <a:t>principal diferencia radica en la forma en la que se obtienen las regiones de interés dentro de la imagen</a:t>
            </a:r>
            <a:r>
              <a:rPr b="0" i="0" lang="es" sz="1400" u="none" cap="none" strike="noStrike">
                <a:solidFill>
                  <a:srgbClr val="000000"/>
                </a:solidFill>
                <a:latin typeface="Montserrat"/>
                <a:ea typeface="Montserrat"/>
                <a:cs typeface="Montserrat"/>
                <a:sym typeface="Montserrat"/>
              </a:rPr>
              <a:t>.</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Hasta ese entonces, se venía utilizando la búsqueda selectiva para obtener dichas ROIs. Si bien resulta un método simple y efectivo, es un algoritmo que corre en CPU y es lento. Por ejemplo, en Fast R-CNN, para una predicción que toma 2.3 segundos, el procesamiento para obtener las ROIs lleva 2 segundos.</a:t>
            </a:r>
            <a:endParaRPr b="0" i="0" sz="1400" u="none" cap="none" strike="noStrike">
              <a:solidFill>
                <a:srgbClr val="000000"/>
              </a:solidFill>
              <a:latin typeface="Montserrat"/>
              <a:ea typeface="Montserrat"/>
              <a:cs typeface="Montserrat"/>
              <a:sym typeface="Montserrat"/>
            </a:endParaRPr>
          </a:p>
        </p:txBody>
      </p:sp>
      <p:sp>
        <p:nvSpPr>
          <p:cNvPr id="431" name="Google Shape;431;gcb81ab64cb_0_67"/>
          <p:cNvSpPr txBox="1"/>
          <p:nvPr/>
        </p:nvSpPr>
        <p:spPr>
          <a:xfrm>
            <a:off x="680850" y="4804800"/>
            <a:ext cx="77823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Ren, et al., 2016. Faster R-CNN: Towards Real-Time Object Detection with Region Proposal Networks.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gcb81ab64cb_0_76"/>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Esquema de Faster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437" name="Google Shape;437;gcb81ab64cb_0_76"/>
          <p:cNvSpPr txBox="1"/>
          <p:nvPr/>
        </p:nvSpPr>
        <p:spPr>
          <a:xfrm>
            <a:off x="761175" y="1243775"/>
            <a:ext cx="77409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pic>
        <p:nvPicPr>
          <p:cNvPr id="438" name="Google Shape;438;gcb81ab64cb_0_76"/>
          <p:cNvPicPr preferRelativeResize="0"/>
          <p:nvPr/>
        </p:nvPicPr>
        <p:blipFill rotWithShape="1">
          <a:blip r:embed="rId3">
            <a:alphaModFix/>
          </a:blip>
          <a:srcRect b="0" l="0" r="0" t="0"/>
          <a:stretch/>
        </p:blipFill>
        <p:spPr>
          <a:xfrm>
            <a:off x="2087225" y="1209350"/>
            <a:ext cx="4674316" cy="3899726"/>
          </a:xfrm>
          <a:prstGeom prst="rect">
            <a:avLst/>
          </a:prstGeom>
          <a:noFill/>
          <a:ln>
            <a:noFill/>
          </a:ln>
        </p:spPr>
      </p:pic>
      <p:cxnSp>
        <p:nvCxnSpPr>
          <p:cNvPr id="439" name="Google Shape;439;gcb81ab64cb_0_76"/>
          <p:cNvCxnSpPr/>
          <p:nvPr/>
        </p:nvCxnSpPr>
        <p:spPr>
          <a:xfrm flipH="1">
            <a:off x="4910000" y="2575625"/>
            <a:ext cx="291000" cy="21900"/>
          </a:xfrm>
          <a:prstGeom prst="straightConnector1">
            <a:avLst/>
          </a:prstGeom>
          <a:noFill/>
          <a:ln cap="flat" cmpd="sng" w="9525">
            <a:solidFill>
              <a:schemeClr val="dk2"/>
            </a:solidFill>
            <a:prstDash val="solid"/>
            <a:round/>
            <a:headEnd len="sm" w="sm" type="none"/>
            <a:tailEnd len="med" w="med" type="triangle"/>
          </a:ln>
        </p:spPr>
      </p:cxnSp>
      <p:sp>
        <p:nvSpPr>
          <p:cNvPr id="440" name="Google Shape;440;gcb81ab64cb_0_76"/>
          <p:cNvSpPr txBox="1"/>
          <p:nvPr/>
        </p:nvSpPr>
        <p:spPr>
          <a:xfrm>
            <a:off x="5201000" y="2161625"/>
            <a:ext cx="1652100" cy="738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Lato"/>
                <a:ea typeface="Lato"/>
                <a:cs typeface="Lato"/>
                <a:sym typeface="Lato"/>
              </a:rPr>
              <a:t>Se utiliza Non Maximum Suppression para filtrar múltiples ROIs detectando el mismo objeto.</a:t>
            </a:r>
            <a:endParaRPr b="0" i="0" sz="900" u="none" cap="none" strike="noStrike">
              <a:solidFill>
                <a:srgbClr val="000000"/>
              </a:solidFill>
              <a:latin typeface="Lato"/>
              <a:ea typeface="Lato"/>
              <a:cs typeface="Lato"/>
              <a:sym typeface="Lato"/>
            </a:endParaRPr>
          </a:p>
        </p:txBody>
      </p:sp>
      <p:cxnSp>
        <p:nvCxnSpPr>
          <p:cNvPr id="441" name="Google Shape;441;gcb81ab64cb_0_76"/>
          <p:cNvCxnSpPr/>
          <p:nvPr/>
        </p:nvCxnSpPr>
        <p:spPr>
          <a:xfrm flipH="1">
            <a:off x="4918175" y="1746275"/>
            <a:ext cx="421800" cy="153000"/>
          </a:xfrm>
          <a:prstGeom prst="straightConnector1">
            <a:avLst/>
          </a:prstGeom>
          <a:noFill/>
          <a:ln cap="flat" cmpd="sng" w="9525">
            <a:solidFill>
              <a:schemeClr val="dk2"/>
            </a:solidFill>
            <a:prstDash val="solid"/>
            <a:round/>
            <a:headEnd len="sm" w="sm" type="none"/>
            <a:tailEnd len="med" w="med" type="triangle"/>
          </a:ln>
        </p:spPr>
      </p:cxnSp>
      <p:sp>
        <p:nvSpPr>
          <p:cNvPr id="442" name="Google Shape;442;gcb81ab64cb_0_76"/>
          <p:cNvSpPr txBox="1"/>
          <p:nvPr/>
        </p:nvSpPr>
        <p:spPr>
          <a:xfrm>
            <a:off x="5339975" y="1471350"/>
            <a:ext cx="1812600" cy="6003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Lato"/>
                <a:ea typeface="Lato"/>
                <a:cs typeface="Lato"/>
                <a:sym typeface="Lato"/>
              </a:rPr>
              <a:t>Se utilizan Anchor Boxes para proponer las regiones de interés.</a:t>
            </a:r>
            <a:endParaRPr b="0" i="0" sz="900" u="none" cap="none" strike="noStrike">
              <a:solidFill>
                <a:srgbClr val="000000"/>
              </a:solidFill>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g14f1dd000f2_0_0"/>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Faster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448" name="Google Shape;448;g14f1dd000f2_0_0"/>
          <p:cNvSpPr txBox="1"/>
          <p:nvPr/>
        </p:nvSpPr>
        <p:spPr>
          <a:xfrm>
            <a:off x="761175" y="1243775"/>
            <a:ext cx="7740900" cy="15084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600" u="sng" cap="none" strike="noStrike">
                <a:solidFill>
                  <a:srgbClr val="000000"/>
                </a:solidFill>
                <a:latin typeface="Montserrat"/>
                <a:ea typeface="Montserrat"/>
                <a:cs typeface="Montserrat"/>
                <a:sym typeface="Montserrat"/>
              </a:rPr>
              <a:t>Anchor Boxes</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Son bounding boxes predefinidos que ayudan a la convergencia del entrenamiento de los modelos de detección de objetos. Por lo general, se predefinen distintos tamaños y relaciones de aspecto para los distintos anchors de cada una de las celdas del feature map de salida.</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pic>
        <p:nvPicPr>
          <p:cNvPr id="449" name="Google Shape;449;g14f1dd000f2_0_0"/>
          <p:cNvPicPr preferRelativeResize="0"/>
          <p:nvPr/>
        </p:nvPicPr>
        <p:blipFill rotWithShape="1">
          <a:blip r:embed="rId3">
            <a:alphaModFix/>
          </a:blip>
          <a:srcRect b="0" l="0" r="0" t="0"/>
          <a:stretch/>
        </p:blipFill>
        <p:spPr>
          <a:xfrm>
            <a:off x="1798361" y="2680400"/>
            <a:ext cx="5550874" cy="23899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gcb81ab64cb_0_83"/>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Faster R-CNN</a:t>
            </a:r>
            <a:endParaRPr sz="900">
              <a:latin typeface="Montserrat"/>
              <a:ea typeface="Montserrat"/>
              <a:cs typeface="Montserrat"/>
              <a:sym typeface="Montserrat"/>
            </a:endParaRPr>
          </a:p>
        </p:txBody>
      </p:sp>
      <p:sp>
        <p:nvSpPr>
          <p:cNvPr id="455" name="Google Shape;455;gcb81ab64cb_0_83"/>
          <p:cNvSpPr txBox="1"/>
          <p:nvPr/>
        </p:nvSpPr>
        <p:spPr>
          <a:xfrm>
            <a:off x="761175" y="1243775"/>
            <a:ext cx="7740900" cy="21549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600" u="sng" cap="none" strike="noStrike">
                <a:solidFill>
                  <a:srgbClr val="000000"/>
                </a:solidFill>
                <a:latin typeface="Montserrat"/>
                <a:ea typeface="Montserrat"/>
                <a:cs typeface="Montserrat"/>
                <a:sym typeface="Montserrat"/>
              </a:rPr>
              <a:t>Non-Max Suppression</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Dado que los detectores de objetos son propensos a generar varios bounding boxes por cada objeto real de la imagen, resulta necesario utilizar algún método para </a:t>
            </a:r>
            <a:r>
              <a:rPr b="1" i="0" lang="es" sz="1400" u="none" cap="none" strike="noStrike">
                <a:solidFill>
                  <a:srgbClr val="000000"/>
                </a:solidFill>
                <a:latin typeface="Montserrat"/>
                <a:ea typeface="Montserrat"/>
                <a:cs typeface="Montserrat"/>
                <a:sym typeface="Montserrat"/>
              </a:rPr>
              <a:t>eliminar los boxes redundantes</a:t>
            </a:r>
            <a:r>
              <a:rPr b="0" i="0" lang="es" sz="1400" u="none" cap="none" strike="noStrike">
                <a:solidFill>
                  <a:srgbClr val="000000"/>
                </a:solidFill>
                <a:latin typeface="Montserrat"/>
                <a:ea typeface="Montserrat"/>
                <a:cs typeface="Montserrat"/>
                <a:sym typeface="Montserrat"/>
              </a:rPr>
              <a:t>. Este método es Non-Maximum Suppression (NMS).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ello existen diferentes criterios, sin embargo, el más utilizado está basado en umbrales sobre la confianza en la detección y en el IoU entre bounding boxes predichas.</a:t>
            </a:r>
            <a:endParaRPr b="0" i="0" sz="1400" u="none" cap="none" strike="noStrike">
              <a:solidFill>
                <a:srgbClr val="000000"/>
              </a:solidFill>
              <a:latin typeface="Montserrat"/>
              <a:ea typeface="Montserrat"/>
              <a:cs typeface="Montserrat"/>
              <a:sym typeface="Montserrat"/>
            </a:endParaRPr>
          </a:p>
        </p:txBody>
      </p:sp>
      <p:pic>
        <p:nvPicPr>
          <p:cNvPr id="456" name="Google Shape;456;gcb81ab64cb_0_83"/>
          <p:cNvPicPr preferRelativeResize="0"/>
          <p:nvPr/>
        </p:nvPicPr>
        <p:blipFill rotWithShape="1">
          <a:blip r:embed="rId3">
            <a:alphaModFix/>
          </a:blip>
          <a:srcRect b="0" l="0" r="0" t="0"/>
          <a:stretch/>
        </p:blipFill>
        <p:spPr>
          <a:xfrm>
            <a:off x="2651450" y="3218625"/>
            <a:ext cx="3960351" cy="18240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gfc6221b64e_9_21"/>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Faster R-CNN</a:t>
            </a:r>
            <a:endParaRPr sz="900">
              <a:latin typeface="Montserrat"/>
              <a:ea typeface="Montserrat"/>
              <a:cs typeface="Montserrat"/>
              <a:sym typeface="Montserrat"/>
            </a:endParaRPr>
          </a:p>
        </p:txBody>
      </p:sp>
      <p:sp>
        <p:nvSpPr>
          <p:cNvPr id="462" name="Google Shape;462;gfc6221b64e_9_21"/>
          <p:cNvSpPr txBox="1"/>
          <p:nvPr/>
        </p:nvSpPr>
        <p:spPr>
          <a:xfrm>
            <a:off x="761175" y="1243775"/>
            <a:ext cx="7740900" cy="17238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1" lang="es" sz="1600" u="none" cap="none" strike="noStrike">
                <a:solidFill>
                  <a:srgbClr val="000000"/>
                </a:solidFill>
                <a:latin typeface="Montserrat"/>
                <a:ea typeface="Montserrat"/>
                <a:cs typeface="Montserrat"/>
                <a:sym typeface="Montserrat"/>
              </a:rPr>
              <a:t>Algoritmo</a:t>
            </a:r>
            <a:endParaRPr b="1" i="1" sz="16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AutoNum type="arabicPeriod"/>
            </a:pPr>
            <a:r>
              <a:rPr b="0" i="0" lang="es" sz="1400" u="none" cap="none" strike="noStrike">
                <a:solidFill>
                  <a:srgbClr val="000000"/>
                </a:solidFill>
                <a:latin typeface="Montserrat"/>
                <a:ea typeface="Montserrat"/>
                <a:cs typeface="Montserrat"/>
                <a:sym typeface="Montserrat"/>
              </a:rPr>
              <a:t>Ordenamos todas las detecciones de una clase según su valor de confianza.</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AutoNum type="arabicPeriod"/>
            </a:pPr>
            <a:r>
              <a:rPr b="0" i="0" lang="es" sz="1400" u="none" cap="none" strike="noStrike">
                <a:solidFill>
                  <a:srgbClr val="000000"/>
                </a:solidFill>
                <a:latin typeface="Montserrat"/>
                <a:ea typeface="Montserrat"/>
                <a:cs typeface="Montserrat"/>
                <a:sym typeface="Montserrat"/>
              </a:rPr>
              <a:t>Tomamos las dos detecciones con mayor confianza y computamos el IoU.</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AutoNum type="arabicPeriod"/>
            </a:pPr>
            <a:r>
              <a:rPr b="0" i="0" lang="es" sz="1400" u="none" cap="none" strike="noStrike">
                <a:solidFill>
                  <a:srgbClr val="000000"/>
                </a:solidFill>
                <a:latin typeface="Montserrat"/>
                <a:ea typeface="Montserrat"/>
                <a:cs typeface="Montserrat"/>
                <a:sym typeface="Montserrat"/>
              </a:rPr>
              <a:t>Si el valor de IoU es mayor a un umbral, descartamos la detección con menor confianza.</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AutoNum type="arabicPeriod"/>
            </a:pPr>
            <a:r>
              <a:rPr b="0" i="0" lang="es" sz="1400" u="none" cap="none" strike="noStrike">
                <a:solidFill>
                  <a:srgbClr val="000000"/>
                </a:solidFill>
                <a:latin typeface="Montserrat"/>
                <a:ea typeface="Montserrat"/>
                <a:cs typeface="Montserrat"/>
                <a:sym typeface="Montserrat"/>
              </a:rPr>
              <a:t>Repetimos el proceso desde el punto 1 hasta llegar al final de la lista.</a:t>
            </a:r>
            <a:endParaRPr b="0" i="0" sz="1400" u="none" cap="none" strike="noStrike">
              <a:solidFill>
                <a:srgbClr val="000000"/>
              </a:solidFill>
              <a:latin typeface="Montserrat"/>
              <a:ea typeface="Montserrat"/>
              <a:cs typeface="Montserrat"/>
              <a:sym typeface="Montserrat"/>
            </a:endParaRPr>
          </a:p>
        </p:txBody>
      </p:sp>
      <p:pic>
        <p:nvPicPr>
          <p:cNvPr id="463" name="Google Shape;463;gfc6221b64e_9_21"/>
          <p:cNvPicPr preferRelativeResize="0"/>
          <p:nvPr/>
        </p:nvPicPr>
        <p:blipFill rotWithShape="1">
          <a:blip r:embed="rId3">
            <a:alphaModFix/>
          </a:blip>
          <a:srcRect b="0" l="0" r="0" t="0"/>
          <a:stretch/>
        </p:blipFill>
        <p:spPr>
          <a:xfrm>
            <a:off x="2651450" y="3218625"/>
            <a:ext cx="3960351" cy="18240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gcb7c9021aa_2_56"/>
          <p:cNvSpPr txBox="1"/>
          <p:nvPr>
            <p:ph type="title"/>
          </p:nvPr>
        </p:nvSpPr>
        <p:spPr>
          <a:xfrm>
            <a:off x="826275"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Comparativa</a:t>
            </a:r>
            <a:endParaRPr>
              <a:latin typeface="Montserrat"/>
              <a:ea typeface="Montserrat"/>
              <a:cs typeface="Montserrat"/>
              <a:sym typeface="Montserrat"/>
            </a:endParaRPr>
          </a:p>
        </p:txBody>
      </p:sp>
      <p:sp>
        <p:nvSpPr>
          <p:cNvPr id="469" name="Google Shape;469;gcb7c9021aa_2_56"/>
          <p:cNvSpPr txBox="1"/>
          <p:nvPr/>
        </p:nvSpPr>
        <p:spPr>
          <a:xfrm>
            <a:off x="764300" y="1404650"/>
            <a:ext cx="80871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pic>
        <p:nvPicPr>
          <p:cNvPr id="470" name="Google Shape;470;gcb7c9021aa_2_56"/>
          <p:cNvPicPr preferRelativeResize="0"/>
          <p:nvPr/>
        </p:nvPicPr>
        <p:blipFill rotWithShape="1">
          <a:blip r:embed="rId3">
            <a:alphaModFix/>
          </a:blip>
          <a:srcRect b="0" l="0" r="0" t="0"/>
          <a:stretch/>
        </p:blipFill>
        <p:spPr>
          <a:xfrm>
            <a:off x="2190750" y="1804850"/>
            <a:ext cx="4762500" cy="28765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g101da27f753_0_100"/>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Detección de objetos (Object detection)</a:t>
            </a:r>
            <a:endParaRPr>
              <a:latin typeface="Montserrat"/>
              <a:ea typeface="Montserrat"/>
              <a:cs typeface="Montserrat"/>
              <a:sym typeface="Montserrat"/>
            </a:endParaRPr>
          </a:p>
        </p:txBody>
      </p:sp>
      <p:sp>
        <p:nvSpPr>
          <p:cNvPr id="177" name="Google Shape;177;g101da27f753_0_100"/>
          <p:cNvSpPr txBox="1"/>
          <p:nvPr>
            <p:ph idx="1" type="body"/>
          </p:nvPr>
        </p:nvSpPr>
        <p:spPr>
          <a:xfrm>
            <a:off x="216950" y="4730725"/>
            <a:ext cx="7688700" cy="4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Datasets: </a:t>
            </a:r>
            <a:r>
              <a:rPr lang="es" sz="1200" u="sng">
                <a:solidFill>
                  <a:schemeClr val="hlink"/>
                </a:solidFill>
                <a:latin typeface="Montserrat"/>
                <a:ea typeface="Montserrat"/>
                <a:cs typeface="Montserrat"/>
                <a:sym typeface="Montserrat"/>
                <a:hlinkClick r:id="rId3"/>
              </a:rPr>
              <a:t>COCO</a:t>
            </a:r>
            <a:r>
              <a:rPr lang="es" sz="1200">
                <a:latin typeface="Montserrat"/>
                <a:ea typeface="Montserrat"/>
                <a:cs typeface="Montserrat"/>
                <a:sym typeface="Montserrat"/>
              </a:rPr>
              <a:t>, </a:t>
            </a:r>
            <a:r>
              <a:rPr lang="es" sz="1200" u="sng">
                <a:solidFill>
                  <a:schemeClr val="hlink"/>
                </a:solidFill>
                <a:latin typeface="Montserrat"/>
                <a:ea typeface="Montserrat"/>
                <a:cs typeface="Montserrat"/>
                <a:sym typeface="Montserrat"/>
                <a:hlinkClick r:id="rId4"/>
              </a:rPr>
              <a:t>Pascal VOC</a:t>
            </a:r>
            <a:r>
              <a:rPr lang="es" sz="1200">
                <a:latin typeface="Montserrat"/>
                <a:ea typeface="Montserrat"/>
                <a:cs typeface="Montserrat"/>
                <a:sym typeface="Montserrat"/>
              </a:rPr>
              <a:t>, Imagenet, Open Images, etc</a:t>
            </a:r>
            <a:endParaRPr b="1" sz="1200">
              <a:latin typeface="Montserrat"/>
              <a:ea typeface="Montserrat"/>
              <a:cs typeface="Montserrat"/>
              <a:sym typeface="Montserrat"/>
            </a:endParaRPr>
          </a:p>
          <a:p>
            <a:pPr indent="0" lvl="0" marL="457200" rtl="0" algn="l">
              <a:lnSpc>
                <a:spcPct val="115000"/>
              </a:lnSpc>
              <a:spcBef>
                <a:spcPts val="1600"/>
              </a:spcBef>
              <a:spcAft>
                <a:spcPts val="1600"/>
              </a:spcAft>
              <a:buSzPts val="1300"/>
              <a:buNone/>
            </a:pPr>
            <a:r>
              <a:t/>
            </a:r>
            <a:endParaRPr sz="1200">
              <a:solidFill>
                <a:srgbClr val="212529"/>
              </a:solidFill>
              <a:highlight>
                <a:srgbClr val="FFFFFF"/>
              </a:highlight>
              <a:latin typeface="Nunito"/>
              <a:ea typeface="Nunito"/>
              <a:cs typeface="Nunito"/>
              <a:sym typeface="Nunito"/>
            </a:endParaRPr>
          </a:p>
        </p:txBody>
      </p:sp>
      <p:sp>
        <p:nvSpPr>
          <p:cNvPr id="178" name="Google Shape;178;g101da27f753_0_100"/>
          <p:cNvSpPr txBox="1"/>
          <p:nvPr/>
        </p:nvSpPr>
        <p:spPr>
          <a:xfrm>
            <a:off x="410375" y="1200875"/>
            <a:ext cx="8609100" cy="794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Es una combinación de clasificación y localización. Existen métodos de dos etapas (R-CNN, Fast R-CNN, Faster R-CNN), que tienen mejor precisión, y métodos de una etapa (YOLO, SSD, RetinaNet) que tienen mejor velocidad de inferencia.</a:t>
            </a:r>
            <a:endParaRPr b="0" i="0" sz="1400" u="none" cap="none" strike="noStrike">
              <a:solidFill>
                <a:srgbClr val="000000"/>
              </a:solidFill>
              <a:latin typeface="Lato"/>
              <a:ea typeface="Lato"/>
              <a:cs typeface="Lato"/>
              <a:sym typeface="Lato"/>
            </a:endParaRPr>
          </a:p>
        </p:txBody>
      </p:sp>
      <p:pic>
        <p:nvPicPr>
          <p:cNvPr id="179" name="Google Shape;179;g101da27f753_0_100"/>
          <p:cNvPicPr preferRelativeResize="0"/>
          <p:nvPr/>
        </p:nvPicPr>
        <p:blipFill rotWithShape="1">
          <a:blip r:embed="rId5">
            <a:alphaModFix/>
          </a:blip>
          <a:srcRect b="0" l="0" r="0" t="0"/>
          <a:stretch/>
        </p:blipFill>
        <p:spPr>
          <a:xfrm>
            <a:off x="2003076" y="1932750"/>
            <a:ext cx="5423699" cy="26437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gcb7c9021aa_2_68"/>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a:t>
            </a:r>
            <a:endParaRPr>
              <a:latin typeface="Montserrat"/>
              <a:ea typeface="Montserrat"/>
              <a:cs typeface="Montserrat"/>
              <a:sym typeface="Montserrat"/>
            </a:endParaRPr>
          </a:p>
        </p:txBody>
      </p:sp>
      <p:sp>
        <p:nvSpPr>
          <p:cNvPr id="476" name="Google Shape;476;gcb7c9021aa_2_68"/>
          <p:cNvSpPr txBox="1"/>
          <p:nvPr/>
        </p:nvSpPr>
        <p:spPr>
          <a:xfrm>
            <a:off x="764300" y="1404650"/>
            <a:ext cx="8087100" cy="1908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2016 se publicó el paper con la primer versión de YOLO, una red de detección de objetos capaz de realizar todo el procesamiento en un solo forward pass de la red. Es decir, a diferencia de los métodos de dos etapas, en este caso no existe un algoritmo o modelo que extraiga cuales son las regiones de interés sobre las cual buscar los objetos.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Por lo tanto, en YOLO (y en todos los detectores de una etapa) las predicciones de a qué clase pertenece el objeto y cuales son sus coordenadas de bounding box se realizan en la misma red convolucional.</a:t>
            </a:r>
            <a:endParaRPr b="0" i="0" sz="1400" u="none" cap="none" strike="noStrike">
              <a:solidFill>
                <a:srgbClr val="000000"/>
              </a:solidFill>
              <a:latin typeface="Montserrat"/>
              <a:ea typeface="Montserrat"/>
              <a:cs typeface="Montserrat"/>
              <a:sym typeface="Montserrat"/>
            </a:endParaRPr>
          </a:p>
        </p:txBody>
      </p:sp>
      <p:sp>
        <p:nvSpPr>
          <p:cNvPr id="477" name="Google Shape;477;gcb7c9021aa_2_68"/>
          <p:cNvSpPr txBox="1"/>
          <p:nvPr/>
        </p:nvSpPr>
        <p:spPr>
          <a:xfrm>
            <a:off x="908900" y="4818350"/>
            <a:ext cx="7964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Redmon, et al., 2016. You Only Look Once: Unified, Real-Time Object Detection.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pic>
        <p:nvPicPr>
          <p:cNvPr id="478" name="Google Shape;478;gcb7c9021aa_2_68"/>
          <p:cNvPicPr preferRelativeResize="0"/>
          <p:nvPr/>
        </p:nvPicPr>
        <p:blipFill rotWithShape="1">
          <a:blip r:embed="rId4">
            <a:alphaModFix/>
          </a:blip>
          <a:srcRect b="0" l="0" r="0" t="0"/>
          <a:stretch/>
        </p:blipFill>
        <p:spPr>
          <a:xfrm>
            <a:off x="3214962" y="3275199"/>
            <a:ext cx="2714077" cy="14413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pic>
        <p:nvPicPr>
          <p:cNvPr id="483" name="Google Shape;483;gfc6221b64e_9_109"/>
          <p:cNvPicPr preferRelativeResize="0"/>
          <p:nvPr/>
        </p:nvPicPr>
        <p:blipFill rotWithShape="1">
          <a:blip r:embed="rId3">
            <a:alphaModFix/>
          </a:blip>
          <a:srcRect b="0" l="0" r="0" t="0"/>
          <a:stretch/>
        </p:blipFill>
        <p:spPr>
          <a:xfrm>
            <a:off x="2544500" y="2700900"/>
            <a:ext cx="3941700" cy="2442600"/>
          </a:xfrm>
          <a:prstGeom prst="rect">
            <a:avLst/>
          </a:prstGeom>
          <a:noFill/>
          <a:ln>
            <a:noFill/>
          </a:ln>
        </p:spPr>
      </p:pic>
      <p:sp>
        <p:nvSpPr>
          <p:cNvPr id="484" name="Google Shape;484;gfc6221b64e_9_109"/>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485" name="Google Shape;485;gfc6221b64e_9_109"/>
          <p:cNvSpPr txBox="1"/>
          <p:nvPr/>
        </p:nvSpPr>
        <p:spPr>
          <a:xfrm>
            <a:off x="826250" y="1363350"/>
            <a:ext cx="7684200" cy="23397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obtener las predicciones, la red genera un feature map de 7x7 celdas (PASCAL VOC). En cada celda predice 2 bounding boxes distintos, aunque solo es capaz de detectar un objeto en cada una. Cada predicción contiene 5 valores, las 4 coordenadas que lo definen y 1 valor que refleja que tan seguro está de que exista un objeto dentro de dicho box. Además, devuelve las probabilidades de cada clase, 20 valores en este caso. Por lo tanto, una predicción de YOLO tiene la forma: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Cambria"/>
                <a:ea typeface="Cambria"/>
                <a:cs typeface="Cambria"/>
                <a:sym typeface="Cambria"/>
              </a:rPr>
              <a:t>(7, 7, 2 x 5 + 20) = (7, 7, 30)</a:t>
            </a:r>
            <a:endParaRPr b="0" i="0" sz="1400" u="none" cap="none" strike="noStrike">
              <a:solidFill>
                <a:srgbClr val="000000"/>
              </a:solidFill>
              <a:latin typeface="Cambria"/>
              <a:ea typeface="Cambria"/>
              <a:cs typeface="Cambria"/>
              <a:sym typeface="Cambria"/>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mbria"/>
              <a:ea typeface="Cambria"/>
              <a:cs typeface="Cambria"/>
              <a:sym typeface="Cambria"/>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pic>
        <p:nvPicPr>
          <p:cNvPr id="490" name="Google Shape;490;g22234720170_0_5"/>
          <p:cNvPicPr preferRelativeResize="0"/>
          <p:nvPr/>
        </p:nvPicPr>
        <p:blipFill rotWithShape="1">
          <a:blip r:embed="rId3">
            <a:alphaModFix/>
          </a:blip>
          <a:srcRect b="0" l="0" r="0" t="0"/>
          <a:stretch/>
        </p:blipFill>
        <p:spPr>
          <a:xfrm>
            <a:off x="2174875" y="1463625"/>
            <a:ext cx="4714675" cy="3534751"/>
          </a:xfrm>
          <a:prstGeom prst="rect">
            <a:avLst/>
          </a:prstGeom>
          <a:noFill/>
          <a:ln>
            <a:noFill/>
          </a:ln>
        </p:spPr>
      </p:pic>
      <p:sp>
        <p:nvSpPr>
          <p:cNvPr id="491" name="Google Shape;491;g22234720170_0_5"/>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gfc6221b64e_9_116"/>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497" name="Google Shape;497;gfc6221b64e_9_116"/>
          <p:cNvSpPr txBox="1"/>
          <p:nvPr/>
        </p:nvSpPr>
        <p:spPr>
          <a:xfrm>
            <a:off x="826250" y="1363350"/>
            <a:ext cx="7684200" cy="1262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Yolo utiliza la suma de los cuadrados de los errores entre las predicciones y los ground truth para calcular el error. Dado que YOLO predice varias bounding boxes, para determinar cuál es el true positive se computa el IoU de los boxes predichos con el ground truth y se selecciona el box que da mayor valor. La función de error tiene la siguiente forma:</a:t>
            </a:r>
            <a:endParaRPr b="0" i="0" sz="1400" u="none" cap="none" strike="noStrike">
              <a:solidFill>
                <a:srgbClr val="000000"/>
              </a:solidFill>
              <a:latin typeface="Montserrat"/>
              <a:ea typeface="Montserrat"/>
              <a:cs typeface="Montserrat"/>
              <a:sym typeface="Montserrat"/>
            </a:endParaRPr>
          </a:p>
        </p:txBody>
      </p:sp>
      <p:pic>
        <p:nvPicPr>
          <p:cNvPr id="498" name="Google Shape;498;gfc6221b64e_9_116"/>
          <p:cNvPicPr preferRelativeResize="0"/>
          <p:nvPr/>
        </p:nvPicPr>
        <p:blipFill rotWithShape="1">
          <a:blip r:embed="rId3">
            <a:alphaModFix/>
          </a:blip>
          <a:srcRect b="0" l="0" r="0" t="0"/>
          <a:stretch/>
        </p:blipFill>
        <p:spPr>
          <a:xfrm>
            <a:off x="4033725" y="2520100"/>
            <a:ext cx="5110276" cy="2382850"/>
          </a:xfrm>
          <a:prstGeom prst="rect">
            <a:avLst/>
          </a:prstGeom>
          <a:noFill/>
          <a:ln>
            <a:noFill/>
          </a:ln>
        </p:spPr>
      </p:pic>
      <p:sp>
        <p:nvSpPr>
          <p:cNvPr id="499" name="Google Shape;499;gfc6221b64e_9_116"/>
          <p:cNvSpPr txBox="1"/>
          <p:nvPr/>
        </p:nvSpPr>
        <p:spPr>
          <a:xfrm>
            <a:off x="826250" y="2625450"/>
            <a:ext cx="3986700" cy="21240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El primer y segundo término hacen referencia al error de localización, el cual solo se computará para el BB asignado al ground truth. El tercer y cuarto término hacen referencia al error de confianza con que un objeto se encuentra dentro del BB. Por último, el quinto término se refiere al error de clasificación del objeto detectado.</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gcb81ab64cb_0_6"/>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a:t>
            </a:r>
            <a:endParaRPr>
              <a:latin typeface="Montserrat"/>
              <a:ea typeface="Montserrat"/>
              <a:cs typeface="Montserrat"/>
              <a:sym typeface="Montserrat"/>
            </a:endParaRPr>
          </a:p>
        </p:txBody>
      </p:sp>
      <p:pic>
        <p:nvPicPr>
          <p:cNvPr id="505" name="Google Shape;505;gcb81ab64cb_0_6"/>
          <p:cNvPicPr preferRelativeResize="0"/>
          <p:nvPr/>
        </p:nvPicPr>
        <p:blipFill rotWithShape="1">
          <a:blip r:embed="rId3">
            <a:alphaModFix/>
          </a:blip>
          <a:srcRect b="0" l="0" r="0" t="0"/>
          <a:stretch/>
        </p:blipFill>
        <p:spPr>
          <a:xfrm>
            <a:off x="152400" y="1292125"/>
            <a:ext cx="8811456" cy="3698976"/>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pic>
        <p:nvPicPr>
          <p:cNvPr id="510" name="Google Shape;510;g22234720170_0_12"/>
          <p:cNvPicPr preferRelativeResize="0"/>
          <p:nvPr/>
        </p:nvPicPr>
        <p:blipFill rotWithShape="1">
          <a:blip r:embed="rId3">
            <a:alphaModFix/>
          </a:blip>
          <a:srcRect b="0" l="0" r="0" t="0"/>
          <a:stretch/>
        </p:blipFill>
        <p:spPr>
          <a:xfrm>
            <a:off x="2571138" y="1270675"/>
            <a:ext cx="4001725" cy="3720424"/>
          </a:xfrm>
          <a:prstGeom prst="rect">
            <a:avLst/>
          </a:prstGeom>
          <a:noFill/>
          <a:ln>
            <a:noFill/>
          </a:ln>
        </p:spPr>
      </p:pic>
      <p:sp>
        <p:nvSpPr>
          <p:cNvPr id="511" name="Google Shape;511;g22234720170_0_12"/>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a:t>
            </a:r>
            <a:endParaRPr>
              <a:latin typeface="Montserrat"/>
              <a:ea typeface="Montserrat"/>
              <a:cs typeface="Montserrat"/>
              <a:sym typeface="Montserrat"/>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g14ea41483c9_0_15"/>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YOLOs</a:t>
            </a:r>
            <a:endParaRPr>
              <a:latin typeface="Montserrat"/>
              <a:ea typeface="Montserrat"/>
              <a:cs typeface="Montserrat"/>
              <a:sym typeface="Montserrat"/>
            </a:endParaRPr>
          </a:p>
        </p:txBody>
      </p:sp>
      <p:sp>
        <p:nvSpPr>
          <p:cNvPr id="517" name="Google Shape;517;g14ea41483c9_0_15"/>
          <p:cNvSpPr txBox="1"/>
          <p:nvPr/>
        </p:nvSpPr>
        <p:spPr>
          <a:xfrm>
            <a:off x="528450" y="1297625"/>
            <a:ext cx="8087100" cy="36327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YOLOv2/YOLO9000 - 2016</a:t>
            </a:r>
            <a:endParaRPr b="1"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Incorpora anchor boxes y aumenta la resolución. También permite detectar más de un objeto por celda. Mejora mucho en precisión de detección, sobre todo en los grupos de objetos más pequeños.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YOLOv3 - 2018</a:t>
            </a:r>
            <a:endParaRPr b="1"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Incorpora conexiones residuales y más capas en el extractor de features. Para realizar las predicciones toma features de 3 capas distintas del backbone y aumenta los anchor boxes a 9. Mejora la precisión en objetos pequeños.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YOLOv4 - 2020</a:t>
            </a:r>
            <a:endParaRPr b="0"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Se introducen varios cambios en el proceso de entrenamiento, augmentacion de datos, regularizaciones, etc. Es la primera versión de la red que cambia de autor.</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YOLOv5 - 2020</a:t>
            </a:r>
            <a:endParaRPr b="1"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Implementada totalmente en Pytorch, es la única implementación que no tiene paper aunque su repositorio está muy bien documentado. Fue desarrollada por una empresa llamada Ultralytics. Presenta cambios similares a los implementados en YOLOv4 y cuenta con 4 tamaños: small, medium, large y extra large.</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g22234720170_0_19"/>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YOLOs</a:t>
            </a:r>
            <a:endParaRPr>
              <a:latin typeface="Montserrat"/>
              <a:ea typeface="Montserrat"/>
              <a:cs typeface="Montserrat"/>
              <a:sym typeface="Montserrat"/>
            </a:endParaRPr>
          </a:p>
        </p:txBody>
      </p:sp>
      <p:sp>
        <p:nvSpPr>
          <p:cNvPr id="523" name="Google Shape;523;g22234720170_0_19"/>
          <p:cNvSpPr txBox="1"/>
          <p:nvPr/>
        </p:nvSpPr>
        <p:spPr>
          <a:xfrm>
            <a:off x="528450" y="1297625"/>
            <a:ext cx="8087100" cy="3201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YOLOv6 -2022</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Desarrollada por un grupo independiente, está orientada a aplicaciones industriales y edge computing. Incorpora técnicas como asignación de etiquetas, </a:t>
            </a:r>
            <a:r>
              <a:rPr b="0" i="0" lang="es" sz="1400" u="sng" cap="none" strike="noStrike">
                <a:solidFill>
                  <a:schemeClr val="hlink"/>
                </a:solidFill>
                <a:latin typeface="Montserrat"/>
                <a:ea typeface="Montserrat"/>
                <a:cs typeface="Montserrat"/>
                <a:sym typeface="Montserrat"/>
                <a:hlinkClick r:id="rId3"/>
              </a:rPr>
              <a:t>self-distilation</a:t>
            </a:r>
            <a:r>
              <a:rPr b="0" i="0" lang="es" sz="1400" u="none" cap="none" strike="noStrike">
                <a:solidFill>
                  <a:srgbClr val="000000"/>
                </a:solidFill>
                <a:latin typeface="Montserrat"/>
                <a:ea typeface="Montserrat"/>
                <a:cs typeface="Montserrat"/>
                <a:sym typeface="Montserrat"/>
              </a:rPr>
              <a:t>, más épocas de entrenamiento, quantization. Además usa una arquitectura </a:t>
            </a:r>
            <a:r>
              <a:rPr b="0" i="0" lang="es" sz="1400" u="sng" cap="none" strike="noStrike">
                <a:solidFill>
                  <a:schemeClr val="hlink"/>
                </a:solidFill>
                <a:latin typeface="Montserrat"/>
                <a:ea typeface="Montserrat"/>
                <a:cs typeface="Montserrat"/>
                <a:sym typeface="Montserrat"/>
                <a:hlinkClick r:id="rId4"/>
              </a:rPr>
              <a:t>RepVGG</a:t>
            </a:r>
            <a:r>
              <a:rPr b="0" i="0" lang="es" sz="1400" u="none" cap="none" strike="noStrike">
                <a:solidFill>
                  <a:srgbClr val="000000"/>
                </a:solidFill>
                <a:latin typeface="Montserrat"/>
                <a:ea typeface="Montserrat"/>
                <a:cs typeface="Montserrat"/>
                <a:sym typeface="Montserrat"/>
              </a:rPr>
              <a:t> como backbone.</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YOLOv7 - 2022</a:t>
            </a:r>
            <a:endParaRPr b="1"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Nuevo paper desarrollado por otro grupo que logra uno de los mejores mAP sobre COCO hasta el momento. Incorpora muchas mejoras en la arquitectura, función de error, entrenamiento, etc.</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YOLOv8 - 2023</a:t>
            </a:r>
            <a:endParaRPr b="1"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Nueva versión desarrollada por Ultralytics sin paper pero con buena documentación en su </a:t>
            </a:r>
            <a:r>
              <a:rPr b="0" i="0" lang="es" sz="1400" u="sng" cap="none" strike="noStrike">
                <a:solidFill>
                  <a:schemeClr val="hlink"/>
                </a:solidFill>
                <a:latin typeface="Montserrat"/>
                <a:ea typeface="Montserrat"/>
                <a:cs typeface="Montserrat"/>
                <a:sym typeface="Montserrat"/>
                <a:hlinkClick r:id="rId5"/>
              </a:rPr>
              <a:t>web</a:t>
            </a:r>
            <a:r>
              <a:rPr b="0" i="0" lang="es" sz="1400" u="none" cap="none" strike="noStrike">
                <a:solidFill>
                  <a:srgbClr val="000000"/>
                </a:solidFill>
                <a:latin typeface="Montserrat"/>
                <a:ea typeface="Montserrat"/>
                <a:cs typeface="Montserrat"/>
                <a:sym typeface="Montserrat"/>
              </a:rPr>
              <a:t>.</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g1f49e4c5e91_0_0"/>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YOLOs</a:t>
            </a:r>
            <a:endParaRPr>
              <a:latin typeface="Montserrat"/>
              <a:ea typeface="Montserrat"/>
              <a:cs typeface="Montserrat"/>
              <a:sym typeface="Montserrat"/>
            </a:endParaRPr>
          </a:p>
        </p:txBody>
      </p:sp>
      <p:sp>
        <p:nvSpPr>
          <p:cNvPr id="529" name="Google Shape;529;g1f49e4c5e91_0_0"/>
          <p:cNvSpPr txBox="1"/>
          <p:nvPr/>
        </p:nvSpPr>
        <p:spPr>
          <a:xfrm>
            <a:off x="528450" y="1297625"/>
            <a:ext cx="8087100" cy="36327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YOLOv</a:t>
            </a:r>
            <a:r>
              <a:rPr b="1" i="1" lang="es">
                <a:latin typeface="Montserrat"/>
                <a:ea typeface="Montserrat"/>
                <a:cs typeface="Montserrat"/>
                <a:sym typeface="Montserrat"/>
              </a:rPr>
              <a:t>9</a:t>
            </a:r>
            <a:r>
              <a:rPr b="1" i="1" lang="es" sz="1400" u="none" cap="none" strike="noStrike">
                <a:solidFill>
                  <a:srgbClr val="000000"/>
                </a:solidFill>
                <a:latin typeface="Montserrat"/>
                <a:ea typeface="Montserrat"/>
                <a:cs typeface="Montserrat"/>
                <a:sym typeface="Montserrat"/>
              </a:rPr>
              <a:t> -202</a:t>
            </a:r>
            <a:r>
              <a:rPr b="1" i="1" lang="es">
                <a:latin typeface="Montserrat"/>
                <a:ea typeface="Montserrat"/>
                <a:cs typeface="Montserrat"/>
                <a:sym typeface="Montserrat"/>
              </a:rPr>
              <a:t>4</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lang="es">
                <a:latin typeface="Montserrat"/>
                <a:ea typeface="Montserrat"/>
                <a:cs typeface="Montserrat"/>
                <a:sym typeface="Montserrat"/>
              </a:rPr>
              <a:t>Desarrollada por un grupo de investigadores de Taiwan usando la base de código de Ultralytics. Introduce un enfoque innovador para atacar los problemas más comunes de las redes de detección de objetos. Los puntos más destacables son:</a:t>
            </a:r>
            <a:endParaRPr>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a:latin typeface="Montserrat"/>
              <a:ea typeface="Montserrat"/>
              <a:cs typeface="Montserrat"/>
              <a:sym typeface="Montserrat"/>
            </a:endParaRPr>
          </a:p>
          <a:p>
            <a:pPr indent="-317500" lvl="0" marL="457200" marR="0" rtl="0" algn="just">
              <a:lnSpc>
                <a:spcPct val="100000"/>
              </a:lnSpc>
              <a:spcBef>
                <a:spcPts val="0"/>
              </a:spcBef>
              <a:spcAft>
                <a:spcPts val="0"/>
              </a:spcAft>
              <a:buSzPts val="1400"/>
              <a:buFont typeface="Montserrat"/>
              <a:buChar char="●"/>
            </a:pPr>
            <a:r>
              <a:rPr b="1" lang="es">
                <a:latin typeface="Montserrat"/>
                <a:ea typeface="Montserrat"/>
                <a:cs typeface="Montserrat"/>
                <a:sym typeface="Montserrat"/>
              </a:rPr>
              <a:t>Reversible Functions</a:t>
            </a:r>
            <a:r>
              <a:rPr lang="es">
                <a:latin typeface="Montserrat"/>
                <a:ea typeface="Montserrat"/>
                <a:cs typeface="Montserrat"/>
                <a:sym typeface="Montserrat"/>
              </a:rPr>
              <a:t>: Este tipo de funciones aseguran que no se pierda información a lo largo de la red.</a:t>
            </a:r>
            <a:endParaRPr>
              <a:latin typeface="Montserrat"/>
              <a:ea typeface="Montserrat"/>
              <a:cs typeface="Montserrat"/>
              <a:sym typeface="Montserrat"/>
            </a:endParaRPr>
          </a:p>
          <a:p>
            <a:pPr indent="-317500" lvl="0" marL="457200" marR="0" rtl="0" algn="just">
              <a:lnSpc>
                <a:spcPct val="100000"/>
              </a:lnSpc>
              <a:spcBef>
                <a:spcPts val="0"/>
              </a:spcBef>
              <a:spcAft>
                <a:spcPts val="0"/>
              </a:spcAft>
              <a:buSzPts val="1400"/>
              <a:buFont typeface="Montserrat"/>
              <a:buChar char="●"/>
            </a:pPr>
            <a:r>
              <a:rPr b="1" lang="es">
                <a:latin typeface="Montserrat"/>
                <a:ea typeface="Montserrat"/>
                <a:cs typeface="Montserrat"/>
                <a:sym typeface="Montserrat"/>
              </a:rPr>
              <a:t>Programmable Gradient Information (PGI)</a:t>
            </a:r>
            <a:r>
              <a:rPr lang="es">
                <a:latin typeface="Montserrat"/>
                <a:ea typeface="Montserrat"/>
                <a:cs typeface="Montserrat"/>
                <a:sym typeface="Montserrat"/>
              </a:rPr>
              <a:t>: Es un nuevo método de entrenamiento que puede generar gradientes útiles, basados en las funciones reversibles, y que, a su vez, no agrega demasiado costo computacional al entrenamiento de una red. </a:t>
            </a:r>
            <a:endParaRPr>
              <a:latin typeface="Montserrat"/>
              <a:ea typeface="Montserrat"/>
              <a:cs typeface="Montserrat"/>
              <a:sym typeface="Montserrat"/>
            </a:endParaRPr>
          </a:p>
          <a:p>
            <a:pPr indent="-317500" lvl="0" marL="457200" marR="0" rtl="0" algn="just">
              <a:lnSpc>
                <a:spcPct val="100000"/>
              </a:lnSpc>
              <a:spcBef>
                <a:spcPts val="0"/>
              </a:spcBef>
              <a:spcAft>
                <a:spcPts val="0"/>
              </a:spcAft>
              <a:buSzPts val="1400"/>
              <a:buFont typeface="Montserrat"/>
              <a:buChar char="●"/>
            </a:pPr>
            <a:r>
              <a:rPr b="1" lang="es">
                <a:latin typeface="Montserrat"/>
                <a:ea typeface="Montserrat"/>
                <a:cs typeface="Montserrat"/>
                <a:sym typeface="Montserrat"/>
              </a:rPr>
              <a:t>Generalized Efficient Layer Aggregate Network (GELAN)</a:t>
            </a:r>
            <a:r>
              <a:rPr lang="es">
                <a:latin typeface="Montserrat"/>
                <a:ea typeface="Montserrat"/>
                <a:cs typeface="Montserrat"/>
                <a:sym typeface="Montserrat"/>
              </a:rPr>
              <a:t>: Es el nuevo tipo de arquitectura propuesto para esta red, el cual se basa en el uso de PGI.</a:t>
            </a:r>
            <a:endParaRPr>
              <a:latin typeface="Montserrat"/>
              <a:ea typeface="Montserrat"/>
              <a:cs typeface="Montserrat"/>
              <a:sym typeface="Montserrat"/>
            </a:endParaRPr>
          </a:p>
          <a:p>
            <a:pPr indent="0" lvl="0" marL="0" marR="0" rtl="0" algn="just">
              <a:lnSpc>
                <a:spcPct val="100000"/>
              </a:lnSpc>
              <a:spcBef>
                <a:spcPts val="0"/>
              </a:spcBef>
              <a:spcAft>
                <a:spcPts val="0"/>
              </a:spcAft>
              <a:buNone/>
            </a:pPr>
            <a:r>
              <a:t/>
            </a:r>
            <a:endParaRPr>
              <a:latin typeface="Montserrat"/>
              <a:ea typeface="Montserrat"/>
              <a:cs typeface="Montserrat"/>
              <a:sym typeface="Montserrat"/>
            </a:endParaRPr>
          </a:p>
          <a:p>
            <a:pPr indent="0" lvl="0" marL="0" marR="0" rtl="0" algn="just">
              <a:lnSpc>
                <a:spcPct val="100000"/>
              </a:lnSpc>
              <a:spcBef>
                <a:spcPts val="0"/>
              </a:spcBef>
              <a:spcAft>
                <a:spcPts val="0"/>
              </a:spcAft>
              <a:buNone/>
            </a:pPr>
            <a:r>
              <a:t/>
            </a:r>
            <a:endParaRPr>
              <a:latin typeface="Montserrat"/>
              <a:ea typeface="Montserrat"/>
              <a:cs typeface="Montserrat"/>
              <a:sym typeface="Montserrat"/>
            </a:endParaRPr>
          </a:p>
          <a:p>
            <a:pPr indent="0" lvl="0" marL="0" marR="0" rtl="0" algn="just">
              <a:lnSpc>
                <a:spcPct val="100000"/>
              </a:lnSpc>
              <a:spcBef>
                <a:spcPts val="0"/>
              </a:spcBef>
              <a:spcAft>
                <a:spcPts val="0"/>
              </a:spcAft>
              <a:buNone/>
            </a:pPr>
            <a:r>
              <a:t/>
            </a:r>
            <a:endParaRPr>
              <a:latin typeface="Montserrat"/>
              <a:ea typeface="Montserrat"/>
              <a:cs typeface="Montserrat"/>
              <a:sym typeface="Montserrat"/>
            </a:endParaRPr>
          </a:p>
        </p:txBody>
      </p:sp>
      <p:sp>
        <p:nvSpPr>
          <p:cNvPr id="530" name="Google Shape;530;g1f49e4c5e91_0_0"/>
          <p:cNvSpPr txBox="1"/>
          <p:nvPr/>
        </p:nvSpPr>
        <p:spPr>
          <a:xfrm>
            <a:off x="198425" y="4804800"/>
            <a:ext cx="9101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000">
                <a:latin typeface="Montserrat"/>
                <a:ea typeface="Montserrat"/>
                <a:cs typeface="Montserrat"/>
                <a:sym typeface="Montserrat"/>
              </a:rPr>
              <a:t>Wang</a:t>
            </a:r>
            <a:r>
              <a:rPr lang="es" sz="1000">
                <a:latin typeface="Montserrat"/>
                <a:ea typeface="Montserrat"/>
                <a:cs typeface="Montserrat"/>
                <a:sym typeface="Montserrat"/>
              </a:rPr>
              <a:t>, et al., 2024. </a:t>
            </a:r>
            <a:r>
              <a:rPr lang="es" sz="1000">
                <a:latin typeface="Montserrat"/>
                <a:ea typeface="Montserrat"/>
                <a:cs typeface="Montserrat"/>
                <a:sym typeface="Montserrat"/>
              </a:rPr>
              <a:t>YOLOv9: Learning What You Want to Learn Using Programmable Gradient Information</a:t>
            </a:r>
            <a:r>
              <a:rPr lang="es" sz="1000">
                <a:latin typeface="Montserrat"/>
                <a:ea typeface="Montserrat"/>
                <a:cs typeface="Montserrat"/>
                <a:sym typeface="Montserrat"/>
              </a:rPr>
              <a:t>. </a:t>
            </a:r>
            <a:r>
              <a:rPr lang="es" sz="1000" u="sng">
                <a:solidFill>
                  <a:schemeClr val="hlink"/>
                </a:solidFill>
                <a:latin typeface="Montserrat"/>
                <a:ea typeface="Montserrat"/>
                <a:cs typeface="Montserrat"/>
                <a:sym typeface="Montserrat"/>
                <a:hlinkClick r:id="rId3"/>
              </a:rPr>
              <a:t>Link</a:t>
            </a:r>
            <a:r>
              <a:rPr lang="es" sz="1000">
                <a:latin typeface="Montserrat"/>
                <a:ea typeface="Montserrat"/>
                <a:cs typeface="Montserrat"/>
                <a:sym typeface="Montserrat"/>
              </a:rPr>
              <a:t> </a:t>
            </a:r>
            <a:endParaRPr sz="1000">
              <a:latin typeface="Montserrat"/>
              <a:ea typeface="Montserrat"/>
              <a:cs typeface="Montserrat"/>
              <a:sym typeface="Montserrat"/>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g139079a2eca_0_0"/>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SSD</a:t>
            </a:r>
            <a:endParaRPr>
              <a:latin typeface="Montserrat"/>
              <a:ea typeface="Montserrat"/>
              <a:cs typeface="Montserrat"/>
              <a:sym typeface="Montserrat"/>
            </a:endParaRPr>
          </a:p>
        </p:txBody>
      </p:sp>
      <p:sp>
        <p:nvSpPr>
          <p:cNvPr id="536" name="Google Shape;536;g139079a2eca_0_0"/>
          <p:cNvSpPr txBox="1"/>
          <p:nvPr/>
        </p:nvSpPr>
        <p:spPr>
          <a:xfrm>
            <a:off x="764300" y="1404650"/>
            <a:ext cx="80871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el año 2016 también se publicó el paper que presentaba SSD (Single Shot Detector). Esta arquitectura de una etapa presentaba mejoras respecto a YOLO en cuanto a tiempo de inferencia y mAP obtenido.</a:t>
            </a:r>
            <a:endParaRPr b="0" i="0" sz="1400" u="none" cap="none" strike="noStrike">
              <a:solidFill>
                <a:srgbClr val="000000"/>
              </a:solidFill>
              <a:latin typeface="Montserrat"/>
              <a:ea typeface="Montserrat"/>
              <a:cs typeface="Montserrat"/>
              <a:sym typeface="Montserrat"/>
            </a:endParaRPr>
          </a:p>
        </p:txBody>
      </p:sp>
      <p:sp>
        <p:nvSpPr>
          <p:cNvPr id="537" name="Google Shape;537;g139079a2eca_0_0"/>
          <p:cNvSpPr txBox="1"/>
          <p:nvPr/>
        </p:nvSpPr>
        <p:spPr>
          <a:xfrm>
            <a:off x="908900" y="4818350"/>
            <a:ext cx="7964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Liu, et al., 2016. SSD: Single Shot MultiBox Detector.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pic>
        <p:nvPicPr>
          <p:cNvPr id="538" name="Google Shape;538;g139079a2eca_0_0"/>
          <p:cNvPicPr preferRelativeResize="0"/>
          <p:nvPr/>
        </p:nvPicPr>
        <p:blipFill rotWithShape="1">
          <a:blip r:embed="rId4">
            <a:alphaModFix/>
          </a:blip>
          <a:srcRect b="0" l="0" r="0" t="0"/>
          <a:stretch/>
        </p:blipFill>
        <p:spPr>
          <a:xfrm>
            <a:off x="984538" y="2235950"/>
            <a:ext cx="7558475" cy="25440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4"/>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Algoritmo Sliding Window</a:t>
            </a:r>
            <a:endParaRPr sz="900">
              <a:latin typeface="Montserrat"/>
              <a:ea typeface="Montserrat"/>
              <a:cs typeface="Montserrat"/>
              <a:sym typeface="Montserrat"/>
            </a:endParaRPr>
          </a:p>
        </p:txBody>
      </p:sp>
      <p:sp>
        <p:nvSpPr>
          <p:cNvPr id="185" name="Google Shape;185;p4"/>
          <p:cNvSpPr txBox="1"/>
          <p:nvPr/>
        </p:nvSpPr>
        <p:spPr>
          <a:xfrm>
            <a:off x="783375" y="1340000"/>
            <a:ext cx="7740900" cy="1477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Una primera forma de encarar el problema de </a:t>
            </a:r>
            <a:r>
              <a:rPr b="1" i="0" lang="es" sz="1400" u="none" cap="none" strike="noStrike">
                <a:solidFill>
                  <a:srgbClr val="000000"/>
                </a:solidFill>
                <a:latin typeface="Montserrat"/>
                <a:ea typeface="Montserrat"/>
                <a:cs typeface="Montserrat"/>
                <a:sym typeface="Montserrat"/>
              </a:rPr>
              <a:t>detección de objetos</a:t>
            </a:r>
            <a:r>
              <a:rPr b="0" i="0" lang="es" sz="1400" u="none" cap="none" strike="noStrike">
                <a:solidFill>
                  <a:srgbClr val="000000"/>
                </a:solidFill>
                <a:latin typeface="Montserrat"/>
                <a:ea typeface="Montserrat"/>
                <a:cs typeface="Montserrat"/>
                <a:sym typeface="Montserrat"/>
              </a:rPr>
              <a:t> sería intentar utilizar alguna de las redes de clasificación de imágenes ya conocidas pasándole como entrada ventanas de la imagen sobre la cual queremos detectar los objetos.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Tendríamos un </a:t>
            </a:r>
            <a:r>
              <a:rPr b="1" i="0" lang="es" sz="1400" u="none" cap="none" strike="noStrike">
                <a:solidFill>
                  <a:srgbClr val="000000"/>
                </a:solidFill>
                <a:latin typeface="Montserrat"/>
                <a:ea typeface="Montserrat"/>
                <a:cs typeface="Montserrat"/>
                <a:sym typeface="Montserrat"/>
              </a:rPr>
              <a:t>mapa de probabilidades de cada clase</a:t>
            </a:r>
            <a:r>
              <a:rPr b="0" i="0" lang="es" sz="1400" u="none" cap="none" strike="noStrike">
                <a:solidFill>
                  <a:srgbClr val="000000"/>
                </a:solidFill>
                <a:latin typeface="Montserrat"/>
                <a:ea typeface="Montserrat"/>
                <a:cs typeface="Montserrat"/>
                <a:sym typeface="Montserrat"/>
              </a:rPr>
              <a:t> sobre el cual podemos inferir la ubicación de un objeto.</a:t>
            </a:r>
            <a:endParaRPr b="0" i="0" sz="1400" u="none" cap="none" strike="noStrike">
              <a:solidFill>
                <a:srgbClr val="000000"/>
              </a:solidFill>
              <a:latin typeface="Montserrat"/>
              <a:ea typeface="Montserrat"/>
              <a:cs typeface="Montserrat"/>
              <a:sym typeface="Montserrat"/>
            </a:endParaRPr>
          </a:p>
        </p:txBody>
      </p:sp>
      <p:pic>
        <p:nvPicPr>
          <p:cNvPr id="186" name="Google Shape;186;p4"/>
          <p:cNvPicPr preferRelativeResize="0"/>
          <p:nvPr/>
        </p:nvPicPr>
        <p:blipFill rotWithShape="1">
          <a:blip r:embed="rId3">
            <a:alphaModFix/>
          </a:blip>
          <a:srcRect b="0" l="0" r="0" t="0"/>
          <a:stretch/>
        </p:blipFill>
        <p:spPr>
          <a:xfrm>
            <a:off x="6817050" y="2837675"/>
            <a:ext cx="1440115" cy="2120775"/>
          </a:xfrm>
          <a:prstGeom prst="rect">
            <a:avLst/>
          </a:prstGeom>
          <a:noFill/>
          <a:ln>
            <a:noFill/>
          </a:ln>
        </p:spPr>
      </p:pic>
      <p:sp>
        <p:nvSpPr>
          <p:cNvPr id="187" name="Google Shape;187;p4"/>
          <p:cNvSpPr txBox="1"/>
          <p:nvPr/>
        </p:nvSpPr>
        <p:spPr>
          <a:xfrm>
            <a:off x="783375" y="2836063"/>
            <a:ext cx="5659800" cy="23397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Desventajas</a:t>
            </a:r>
            <a:endParaRPr b="1"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1" i="1"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Esta forma de obtener la ubicación de un objeto </a:t>
            </a:r>
            <a:r>
              <a:rPr b="1" i="0" lang="es" sz="1400" u="none" cap="none" strike="noStrike">
                <a:solidFill>
                  <a:srgbClr val="000000"/>
                </a:solidFill>
                <a:latin typeface="Montserrat"/>
                <a:ea typeface="Montserrat"/>
                <a:cs typeface="Montserrat"/>
                <a:sym typeface="Montserrat"/>
              </a:rPr>
              <a:t>resulta bastante costosa computacionalmente</a:t>
            </a:r>
            <a:r>
              <a:rPr b="0" i="0" lang="es" sz="1400" u="none" cap="none" strike="noStrike">
                <a:solidFill>
                  <a:srgbClr val="000000"/>
                </a:solidFill>
                <a:latin typeface="Montserrat"/>
                <a:ea typeface="Montserrat"/>
                <a:cs typeface="Montserrat"/>
                <a:sym typeface="Montserrat"/>
              </a:rPr>
              <a:t> debido a la cantidad de veces que hay que procesar imágenes con la red convolucional. </a:t>
            </a:r>
            <a:endParaRPr b="0" i="0" sz="1400" u="none" cap="none" strike="noStrike">
              <a:solidFill>
                <a:srgbClr val="000000"/>
              </a:solidFill>
              <a:latin typeface="Montserrat"/>
              <a:ea typeface="Montserrat"/>
              <a:cs typeface="Montserrat"/>
              <a:sym typeface="Montserrat"/>
            </a:endParaRPr>
          </a:p>
          <a:p>
            <a:pPr indent="0" lvl="0" marL="45720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Si los objetos tienen distintos tamaños, </a:t>
            </a:r>
            <a:r>
              <a:rPr b="1" i="0" lang="es" sz="1400" u="none" cap="none" strike="noStrike">
                <a:solidFill>
                  <a:srgbClr val="000000"/>
                </a:solidFill>
                <a:latin typeface="Montserrat"/>
                <a:ea typeface="Montserrat"/>
                <a:cs typeface="Montserrat"/>
                <a:sym typeface="Montserrat"/>
              </a:rPr>
              <a:t>lo ideal sería realizar pasadas con diferentes tamaños de ventana</a:t>
            </a:r>
            <a:r>
              <a:rPr b="0" i="0" lang="es" sz="1400" u="none" cap="none" strike="noStrike">
                <a:solidFill>
                  <a:srgbClr val="000000"/>
                </a:solidFill>
                <a:latin typeface="Montserrat"/>
                <a:ea typeface="Montserrat"/>
                <a:cs typeface="Montserrat"/>
                <a:sym typeface="Montserrat"/>
              </a:rPr>
              <a:t>, lo cual incrementa aún más dicho costo.</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sp>
        <p:nvSpPr>
          <p:cNvPr id="543" name="Google Shape;543;g139079a2eca_0_10"/>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SSD</a:t>
            </a:r>
            <a:endParaRPr>
              <a:latin typeface="Montserrat"/>
              <a:ea typeface="Montserrat"/>
              <a:cs typeface="Montserrat"/>
              <a:sym typeface="Montserrat"/>
            </a:endParaRPr>
          </a:p>
        </p:txBody>
      </p:sp>
      <p:sp>
        <p:nvSpPr>
          <p:cNvPr id="544" name="Google Shape;544;g139079a2eca_0_10"/>
          <p:cNvSpPr txBox="1"/>
          <p:nvPr/>
        </p:nvSpPr>
        <p:spPr>
          <a:xfrm>
            <a:off x="764300" y="1404650"/>
            <a:ext cx="8087100" cy="2770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 estructura de esta red está compuesta por dos partes: un </a:t>
            </a:r>
            <a:r>
              <a:rPr b="1" i="0" lang="es" sz="1400" u="none" cap="none" strike="noStrike">
                <a:solidFill>
                  <a:srgbClr val="000000"/>
                </a:solidFill>
                <a:latin typeface="Montserrat"/>
                <a:ea typeface="Montserrat"/>
                <a:cs typeface="Montserrat"/>
                <a:sym typeface="Montserrat"/>
              </a:rPr>
              <a:t>extractor de features</a:t>
            </a:r>
            <a:r>
              <a:rPr b="0" i="0" lang="es" sz="1400" u="none" cap="none" strike="noStrike">
                <a:solidFill>
                  <a:srgbClr val="000000"/>
                </a:solidFill>
                <a:latin typeface="Montserrat"/>
                <a:ea typeface="Montserrat"/>
                <a:cs typeface="Montserrat"/>
                <a:sym typeface="Montserrat"/>
              </a:rPr>
              <a:t>, implementado con una VGG16, y </a:t>
            </a:r>
            <a:r>
              <a:rPr b="1" i="0" lang="es" sz="1400" u="none" cap="none" strike="noStrike">
                <a:solidFill>
                  <a:srgbClr val="000000"/>
                </a:solidFill>
                <a:latin typeface="Montserrat"/>
                <a:ea typeface="Montserrat"/>
                <a:cs typeface="Montserrat"/>
                <a:sym typeface="Montserrat"/>
              </a:rPr>
              <a:t>capas convolucionales</a:t>
            </a:r>
            <a:r>
              <a:rPr b="0" i="0" lang="es" sz="1400" u="none" cap="none" strike="noStrike">
                <a:solidFill>
                  <a:srgbClr val="000000"/>
                </a:solidFill>
                <a:latin typeface="Montserrat"/>
                <a:ea typeface="Montserrat"/>
                <a:cs typeface="Montserrat"/>
                <a:sym typeface="Montserrat"/>
              </a:rPr>
              <a:t> para la detección de objetos. Es decir, que la regresión necesaria para calcular las coordenadas de los bounding boxes es realizada por las mismas convoluciones.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Por ejemplo, luego de la capa Conv4_3, la salida es de 38x38x512. A este volumen se le aplican filtros de 3x3 para realizar 4 predicciones por cada celda de dicho volumen. Una predicción, está compuesta por los 4 números que representan el bounding box, más las N+1 clases del dataset en cuestión. De ahí que la cantidad de filtros queda: 4x((N+1)+4).</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Si se utiliza el dataset PASCAL VOC, solo en esta capa, la red está realizando 5776 predicciones.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g139079a2eca_0_17"/>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SSD</a:t>
            </a:r>
            <a:endParaRPr>
              <a:latin typeface="Montserrat"/>
              <a:ea typeface="Montserrat"/>
              <a:cs typeface="Montserrat"/>
              <a:sym typeface="Montserrat"/>
            </a:endParaRPr>
          </a:p>
        </p:txBody>
      </p:sp>
      <p:sp>
        <p:nvSpPr>
          <p:cNvPr id="550" name="Google Shape;550;g139079a2eca_0_17"/>
          <p:cNvSpPr txBox="1"/>
          <p:nvPr/>
        </p:nvSpPr>
        <p:spPr>
          <a:xfrm>
            <a:off x="764300" y="1404650"/>
            <a:ext cx="8087100" cy="1693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400" u="none" cap="none" strike="noStrike">
                <a:solidFill>
                  <a:srgbClr val="000000"/>
                </a:solidFill>
                <a:latin typeface="Montserrat"/>
                <a:ea typeface="Montserrat"/>
                <a:cs typeface="Montserrat"/>
                <a:sym typeface="Montserrat"/>
              </a:rPr>
              <a:t>Multi-Scale Detection</a:t>
            </a:r>
            <a:endParaRPr b="1"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mejorar la precisión en las detecciones de distintos tamaños de objetos, esta red cuenta con 6 capas convolucionales para realizar las predicciones. Estas capas van reduciendo la dimensionalidad espacial de forma tal que los últimos features maps cuentan con menor resolución, lo que les permite detectar objetos más grandes dentro de la imagen. Por el contrario, las detecciones generadas por las primeras capas están más enfocadas en los objetos más pequeños.</a:t>
            </a:r>
            <a:endParaRPr b="0" i="0" sz="1400" u="none" cap="none" strike="noStrike">
              <a:solidFill>
                <a:srgbClr val="000000"/>
              </a:solidFill>
              <a:latin typeface="Montserrat"/>
              <a:ea typeface="Montserrat"/>
              <a:cs typeface="Montserrat"/>
              <a:sym typeface="Montserrat"/>
            </a:endParaRPr>
          </a:p>
        </p:txBody>
      </p:sp>
      <p:pic>
        <p:nvPicPr>
          <p:cNvPr id="551" name="Google Shape;551;g139079a2eca_0_17"/>
          <p:cNvPicPr preferRelativeResize="0"/>
          <p:nvPr/>
        </p:nvPicPr>
        <p:blipFill rotWithShape="1">
          <a:blip r:embed="rId3">
            <a:alphaModFix/>
          </a:blip>
          <a:srcRect b="0" l="0" r="0" t="0"/>
          <a:stretch/>
        </p:blipFill>
        <p:spPr>
          <a:xfrm>
            <a:off x="2158650" y="3097850"/>
            <a:ext cx="5298395" cy="195655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g139079a2eca_0_23"/>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SSD</a:t>
            </a:r>
            <a:endParaRPr>
              <a:latin typeface="Montserrat"/>
              <a:ea typeface="Montserrat"/>
              <a:cs typeface="Montserrat"/>
              <a:sym typeface="Montserrat"/>
            </a:endParaRPr>
          </a:p>
        </p:txBody>
      </p:sp>
      <p:sp>
        <p:nvSpPr>
          <p:cNvPr id="557" name="Google Shape;557;g139079a2eca_0_23"/>
          <p:cNvSpPr txBox="1"/>
          <p:nvPr/>
        </p:nvSpPr>
        <p:spPr>
          <a:xfrm>
            <a:off x="764300" y="1404650"/>
            <a:ext cx="8087100" cy="3417000"/>
          </a:xfrm>
          <a:prstGeom prst="rect">
            <a:avLst/>
          </a:prstGeom>
          <a:noFill/>
          <a:ln>
            <a:noFill/>
          </a:ln>
        </p:spPr>
        <p:txBody>
          <a:bodyPr anchorCtr="0" anchor="t" bIns="91425" lIns="91425" spcFirstLastPara="1" rIns="91425" wrap="square" tIns="91425">
            <a:spAutoFit/>
          </a:bodyPr>
          <a:lstStyle/>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Para facilitar la predicción de los bounding boxes, se utilizan </a:t>
            </a:r>
            <a:r>
              <a:rPr b="1" i="0" lang="es" sz="1400" u="none" cap="none" strike="noStrike">
                <a:solidFill>
                  <a:srgbClr val="000000"/>
                </a:solidFill>
                <a:latin typeface="Montserrat"/>
                <a:ea typeface="Montserrat"/>
                <a:cs typeface="Montserrat"/>
                <a:sym typeface="Montserrat"/>
              </a:rPr>
              <a:t>anchor boxes</a:t>
            </a:r>
            <a:r>
              <a:rPr b="0" i="0" lang="es" sz="1400" u="none" cap="none" strike="noStrike">
                <a:solidFill>
                  <a:srgbClr val="000000"/>
                </a:solidFill>
                <a:latin typeface="Montserrat"/>
                <a:ea typeface="Montserrat"/>
                <a:cs typeface="Montserrat"/>
                <a:sym typeface="Montserrat"/>
              </a:rPr>
              <a:t>. Se entrenó a la red de forma tal que prediga el offset con respecto al anchor box correspondiente, en cada predicción.</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Utiliza una </a:t>
            </a:r>
            <a:r>
              <a:rPr b="1" i="0" lang="es" sz="1400" u="none" cap="none" strike="noStrike">
                <a:solidFill>
                  <a:srgbClr val="000000"/>
                </a:solidFill>
                <a:latin typeface="Montserrat"/>
                <a:ea typeface="Montserrat"/>
                <a:cs typeface="Montserrat"/>
                <a:sym typeface="Montserrat"/>
              </a:rPr>
              <a:t>función de error que toma en consideración tanto el error de localización como el de clasificación</a:t>
            </a:r>
            <a:r>
              <a:rPr b="0" i="0" lang="es" sz="1400" u="none" cap="none" strike="noStrike">
                <a:solidFill>
                  <a:srgbClr val="000000"/>
                </a:solidFill>
                <a:latin typeface="Montserrat"/>
                <a:ea typeface="Montserrat"/>
                <a:cs typeface="Montserrat"/>
                <a:sym typeface="Montserrat"/>
              </a:rPr>
              <a:t>. En general, se toman como ejemplos positivos aquellos en los que el anchor box tiene un IoU mayor a 0.5 con el bounding box etiquetado.</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Debido a la gran cantidad de predicciones que realiza la red, existen muchas más predicciones erróneas que acertadas. Esto genera un </a:t>
            </a:r>
            <a:r>
              <a:rPr b="1" i="0" lang="es" sz="1400" u="none" cap="none" strike="noStrike">
                <a:solidFill>
                  <a:srgbClr val="000000"/>
                </a:solidFill>
                <a:latin typeface="Montserrat"/>
                <a:ea typeface="Montserrat"/>
                <a:cs typeface="Montserrat"/>
                <a:sym typeface="Montserrat"/>
              </a:rPr>
              <a:t>desbalance de clases en el entrenamiento</a:t>
            </a:r>
            <a:r>
              <a:rPr b="0" i="0" lang="es" sz="1400" u="none" cap="none" strike="noStrike">
                <a:solidFill>
                  <a:srgbClr val="000000"/>
                </a:solidFill>
                <a:latin typeface="Montserrat"/>
                <a:ea typeface="Montserrat"/>
                <a:cs typeface="Montserrat"/>
                <a:sym typeface="Montserrat"/>
              </a:rPr>
              <a:t> . Para evitar este problema, durante el entrenamiento se toman las predicciones negativas que tienen el mayor error, manteniendo siempre una relación de 3:1 entre predicciones negativas y positivas.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g139079a2eca_0_29"/>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RetinaNet</a:t>
            </a:r>
            <a:endParaRPr>
              <a:latin typeface="Montserrat"/>
              <a:ea typeface="Montserrat"/>
              <a:cs typeface="Montserrat"/>
              <a:sym typeface="Montserrat"/>
            </a:endParaRPr>
          </a:p>
        </p:txBody>
      </p:sp>
      <p:sp>
        <p:nvSpPr>
          <p:cNvPr id="563" name="Google Shape;563;g139079a2eca_0_29"/>
          <p:cNvSpPr txBox="1"/>
          <p:nvPr/>
        </p:nvSpPr>
        <p:spPr>
          <a:xfrm>
            <a:off x="764300" y="1404650"/>
            <a:ext cx="8087100" cy="2555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Otra arquitectura de una etapa es RetinaNet. En ella se proponen dos grandes mejoras respecto a las demás arquitecturas de una etapa existente hasta este momento: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1" i="0" lang="es" sz="1400" u="none" cap="none" strike="noStrike">
                <a:solidFill>
                  <a:srgbClr val="000000"/>
                </a:solidFill>
                <a:latin typeface="Montserrat"/>
                <a:ea typeface="Montserrat"/>
                <a:cs typeface="Montserrat"/>
                <a:sym typeface="Montserrat"/>
              </a:rPr>
              <a:t>Feature Pyramid Network (FPN)</a:t>
            </a:r>
            <a:r>
              <a:rPr b="0" i="0" lang="es" sz="1400" u="none" cap="none" strike="noStrike">
                <a:solidFill>
                  <a:srgbClr val="000000"/>
                </a:solidFill>
                <a:latin typeface="Montserrat"/>
                <a:ea typeface="Montserrat"/>
                <a:cs typeface="Montserrat"/>
                <a:sym typeface="Montserrat"/>
              </a:rPr>
              <a:t>: Colocaron una arquitectura similar a la propuesta en el paper original, sobre una ResNet-50 para realizar predicciones a partir de features maps de múltiples escalas. Este mejora drásticamente las detecciones, sobre todo en objetos pequeños.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1" i="0" lang="es" sz="1400" u="none" cap="none" strike="noStrike">
                <a:solidFill>
                  <a:srgbClr val="000000"/>
                </a:solidFill>
                <a:latin typeface="Montserrat"/>
                <a:ea typeface="Montserrat"/>
                <a:cs typeface="Montserrat"/>
                <a:sym typeface="Montserrat"/>
              </a:rPr>
              <a:t>Focal Loss</a:t>
            </a:r>
            <a:r>
              <a:rPr b="0" i="0" lang="es" sz="1400" u="none" cap="none" strike="noStrike">
                <a:solidFill>
                  <a:srgbClr val="000000"/>
                </a:solidFill>
                <a:latin typeface="Montserrat"/>
                <a:ea typeface="Montserrat"/>
                <a:cs typeface="Montserrat"/>
                <a:sym typeface="Montserrat"/>
              </a:rPr>
              <a:t>: Modificaron la parte de la función de error correspondiente a la clasificación para mejorar la influencia de las predicciones menos seguras, sobre el valor final del error.</a:t>
            </a:r>
            <a:endParaRPr b="0" i="0" sz="1400" u="none" cap="none" strike="noStrike">
              <a:solidFill>
                <a:srgbClr val="000000"/>
              </a:solidFill>
              <a:latin typeface="Montserrat"/>
              <a:ea typeface="Montserrat"/>
              <a:cs typeface="Montserrat"/>
              <a:sym typeface="Montserrat"/>
            </a:endParaRPr>
          </a:p>
        </p:txBody>
      </p:sp>
      <p:sp>
        <p:nvSpPr>
          <p:cNvPr id="564" name="Google Shape;564;g139079a2eca_0_29"/>
          <p:cNvSpPr txBox="1"/>
          <p:nvPr/>
        </p:nvSpPr>
        <p:spPr>
          <a:xfrm>
            <a:off x="908900" y="4818350"/>
            <a:ext cx="7964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Lin, et al., 2018. SSD: Focal Loss for Dense Object Detection.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g139079a2eca_0_37"/>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RetinaNet</a:t>
            </a:r>
            <a:endParaRPr>
              <a:latin typeface="Montserrat"/>
              <a:ea typeface="Montserrat"/>
              <a:cs typeface="Montserrat"/>
              <a:sym typeface="Montserrat"/>
            </a:endParaRPr>
          </a:p>
        </p:txBody>
      </p:sp>
      <p:sp>
        <p:nvSpPr>
          <p:cNvPr id="570" name="Google Shape;570;g139079a2eca_0_37"/>
          <p:cNvSpPr txBox="1"/>
          <p:nvPr/>
        </p:nvSpPr>
        <p:spPr>
          <a:xfrm>
            <a:off x="764300" y="1404650"/>
            <a:ext cx="8087100" cy="1262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400" u="none" cap="none" strike="noStrike">
                <a:solidFill>
                  <a:srgbClr val="000000"/>
                </a:solidFill>
                <a:latin typeface="Montserrat"/>
                <a:ea typeface="Montserrat"/>
                <a:cs typeface="Montserrat"/>
                <a:sym typeface="Montserrat"/>
              </a:rPr>
              <a:t>Feature Pyramid Network (FPN)</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 arquitectura tiene un camino desde abajo hacia arriba (ResNet-50) donde se extraen features y se reduce la resolución. Luego, hay un camino desde arriba hacia abajo, con conexiones laterales, donde se hace un upsampling de los features maps y se los mezcla con los features maps anteriores.</a:t>
            </a:r>
            <a:endParaRPr b="0" i="0" sz="1400" u="none" cap="none" strike="noStrike">
              <a:solidFill>
                <a:srgbClr val="000000"/>
              </a:solidFill>
              <a:latin typeface="Montserrat"/>
              <a:ea typeface="Montserrat"/>
              <a:cs typeface="Montserrat"/>
              <a:sym typeface="Montserrat"/>
            </a:endParaRPr>
          </a:p>
        </p:txBody>
      </p:sp>
      <p:pic>
        <p:nvPicPr>
          <p:cNvPr id="571" name="Google Shape;571;g139079a2eca_0_37"/>
          <p:cNvPicPr preferRelativeResize="0"/>
          <p:nvPr/>
        </p:nvPicPr>
        <p:blipFill rotWithShape="1">
          <a:blip r:embed="rId3">
            <a:alphaModFix/>
          </a:blip>
          <a:srcRect b="0" l="0" r="0" t="0"/>
          <a:stretch/>
        </p:blipFill>
        <p:spPr>
          <a:xfrm>
            <a:off x="4315988" y="2342075"/>
            <a:ext cx="4564225" cy="2760925"/>
          </a:xfrm>
          <a:prstGeom prst="rect">
            <a:avLst/>
          </a:prstGeom>
          <a:noFill/>
          <a:ln>
            <a:noFill/>
          </a:ln>
        </p:spPr>
      </p:pic>
      <p:sp>
        <p:nvSpPr>
          <p:cNvPr id="572" name="Google Shape;572;g139079a2eca_0_37"/>
          <p:cNvSpPr txBox="1"/>
          <p:nvPr/>
        </p:nvSpPr>
        <p:spPr>
          <a:xfrm>
            <a:off x="791825" y="2740450"/>
            <a:ext cx="3422100" cy="1262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Luego, para la predicción de clases y bounding boxes, existen dos sub redes convolucionales que se encargan de la clasificación y regresión en cada nivel.</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g139079a2eca_0_45"/>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RetinaNet</a:t>
            </a:r>
            <a:endParaRPr>
              <a:latin typeface="Montserrat"/>
              <a:ea typeface="Montserrat"/>
              <a:cs typeface="Montserrat"/>
              <a:sym typeface="Montserrat"/>
            </a:endParaRPr>
          </a:p>
        </p:txBody>
      </p:sp>
      <p:sp>
        <p:nvSpPr>
          <p:cNvPr id="578" name="Google Shape;578;g139079a2eca_0_45"/>
          <p:cNvSpPr txBox="1"/>
          <p:nvPr/>
        </p:nvSpPr>
        <p:spPr>
          <a:xfrm>
            <a:off x="764300" y="1404650"/>
            <a:ext cx="8087100" cy="1693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400" u="none" cap="none" strike="noStrike">
                <a:solidFill>
                  <a:srgbClr val="000000"/>
                </a:solidFill>
                <a:latin typeface="Montserrat"/>
                <a:ea typeface="Montserrat"/>
                <a:cs typeface="Montserrat"/>
                <a:sym typeface="Montserrat"/>
              </a:rPr>
              <a:t>Focal Loss</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Es una variante de la función de cross entropy loss para restarle importancia a la gran cantidad de predicciones negativas que puede hacer la red, que tienen un porcentaje de confianza bastante alto. De esta forma, la suma de los pequeños aportes de todas esas predicciones no sobrepasa el error generado por las pocas predicciones positivas que tienen porcentajes de confianza más bajos.</a:t>
            </a:r>
            <a:endParaRPr b="0" i="0" sz="1400" u="none" cap="none" strike="noStrike">
              <a:solidFill>
                <a:srgbClr val="000000"/>
              </a:solidFill>
              <a:latin typeface="Montserrat"/>
              <a:ea typeface="Montserrat"/>
              <a:cs typeface="Montserrat"/>
              <a:sym typeface="Montserrat"/>
            </a:endParaRPr>
          </a:p>
        </p:txBody>
      </p:sp>
      <p:pic>
        <p:nvPicPr>
          <p:cNvPr id="579" name="Google Shape;579;g139079a2eca_0_45"/>
          <p:cNvPicPr preferRelativeResize="0"/>
          <p:nvPr/>
        </p:nvPicPr>
        <p:blipFill rotWithShape="1">
          <a:blip r:embed="rId3">
            <a:alphaModFix/>
          </a:blip>
          <a:srcRect b="0" l="0" r="0" t="0"/>
          <a:stretch/>
        </p:blipFill>
        <p:spPr>
          <a:xfrm>
            <a:off x="5558075" y="2860338"/>
            <a:ext cx="3406827" cy="2272824"/>
          </a:xfrm>
          <a:prstGeom prst="rect">
            <a:avLst/>
          </a:prstGeom>
          <a:noFill/>
          <a:ln>
            <a:noFill/>
          </a:ln>
        </p:spPr>
      </p:pic>
      <p:pic>
        <p:nvPicPr>
          <p:cNvPr id="580" name="Google Shape;580;g139079a2eca_0_45"/>
          <p:cNvPicPr preferRelativeResize="0"/>
          <p:nvPr/>
        </p:nvPicPr>
        <p:blipFill rotWithShape="1">
          <a:blip r:embed="rId4">
            <a:alphaModFix/>
          </a:blip>
          <a:srcRect b="0" l="0" r="0" t="0"/>
          <a:stretch/>
        </p:blipFill>
        <p:spPr>
          <a:xfrm>
            <a:off x="649800" y="3625275"/>
            <a:ext cx="4610100" cy="74295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g22234720170_0_26"/>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CornerNet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586" name="Google Shape;586;g22234720170_0_26"/>
          <p:cNvSpPr txBox="1"/>
          <p:nvPr/>
        </p:nvSpPr>
        <p:spPr>
          <a:xfrm>
            <a:off x="727650" y="1373775"/>
            <a:ext cx="78795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 arquitectura de esta red busca detectar a los bounding boxes de los objetos como un par de puntos, los vértices superior izquierdo y el inferior derecho, </a:t>
            </a:r>
            <a:r>
              <a:rPr b="1" i="0" lang="es" sz="1400" u="none" cap="none" strike="noStrike">
                <a:solidFill>
                  <a:srgbClr val="000000"/>
                </a:solidFill>
                <a:latin typeface="Montserrat"/>
                <a:ea typeface="Montserrat"/>
                <a:cs typeface="Montserrat"/>
                <a:sym typeface="Montserrat"/>
              </a:rPr>
              <a:t>eliminando la necesidad de utilizar anchor boxes!</a:t>
            </a:r>
            <a:endParaRPr b="0" i="0" sz="1400" u="none" cap="none" strike="noStrike">
              <a:solidFill>
                <a:srgbClr val="000000"/>
              </a:solidFill>
              <a:latin typeface="Montserrat"/>
              <a:ea typeface="Montserrat"/>
              <a:cs typeface="Montserrat"/>
              <a:sym typeface="Montserrat"/>
            </a:endParaRPr>
          </a:p>
        </p:txBody>
      </p:sp>
      <p:sp>
        <p:nvSpPr>
          <p:cNvPr id="587" name="Google Shape;587;g22234720170_0_26"/>
          <p:cNvSpPr txBox="1"/>
          <p:nvPr/>
        </p:nvSpPr>
        <p:spPr>
          <a:xfrm>
            <a:off x="696300" y="4778750"/>
            <a:ext cx="7751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Law, et al., 2019. </a:t>
            </a:r>
            <a:r>
              <a:rPr b="0" i="0" lang="es" sz="1000" u="none" cap="none" strike="noStrike">
                <a:solidFill>
                  <a:srgbClr val="000000"/>
                </a:solidFill>
                <a:highlight>
                  <a:srgbClr val="FFFFFF"/>
                </a:highlight>
                <a:latin typeface="Montserrat"/>
                <a:ea typeface="Montserrat"/>
                <a:cs typeface="Montserrat"/>
                <a:sym typeface="Montserrat"/>
              </a:rPr>
              <a:t>CornerNet: Detecting Objects as Paired Keypoints.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588" name="Google Shape;588;g22234720170_0_26"/>
          <p:cNvPicPr preferRelativeResize="0"/>
          <p:nvPr/>
        </p:nvPicPr>
        <p:blipFill rotWithShape="1">
          <a:blip r:embed="rId4">
            <a:alphaModFix/>
          </a:blip>
          <a:srcRect b="0" l="0" r="0" t="0"/>
          <a:stretch/>
        </p:blipFill>
        <p:spPr>
          <a:xfrm>
            <a:off x="386775" y="2357475"/>
            <a:ext cx="8250455" cy="226887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pic>
        <p:nvPicPr>
          <p:cNvPr id="593" name="Google Shape;593;g22234720170_0_33"/>
          <p:cNvPicPr preferRelativeResize="0"/>
          <p:nvPr/>
        </p:nvPicPr>
        <p:blipFill rotWithShape="1">
          <a:blip r:embed="rId3">
            <a:alphaModFix/>
          </a:blip>
          <a:srcRect b="0" l="0" r="0" t="0"/>
          <a:stretch/>
        </p:blipFill>
        <p:spPr>
          <a:xfrm>
            <a:off x="2657838" y="3443281"/>
            <a:ext cx="3828324" cy="1671150"/>
          </a:xfrm>
          <a:prstGeom prst="rect">
            <a:avLst/>
          </a:prstGeom>
          <a:noFill/>
          <a:ln>
            <a:noFill/>
          </a:ln>
        </p:spPr>
      </p:pic>
      <p:sp>
        <p:nvSpPr>
          <p:cNvPr id="594" name="Google Shape;594;g22234720170_0_33"/>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CornerNet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595" name="Google Shape;595;g22234720170_0_33"/>
          <p:cNvSpPr txBox="1"/>
          <p:nvPr/>
        </p:nvSpPr>
        <p:spPr>
          <a:xfrm>
            <a:off x="84625" y="1256575"/>
            <a:ext cx="8913300" cy="2339700"/>
          </a:xfrm>
          <a:prstGeom prst="rect">
            <a:avLst/>
          </a:prstGeom>
          <a:noFill/>
          <a:ln>
            <a:noFill/>
          </a:ln>
        </p:spPr>
        <p:txBody>
          <a:bodyPr anchorCtr="0" anchor="t" bIns="91425" lIns="91425" spcFirstLastPara="1" rIns="91425" wrap="square" tIns="91425">
            <a:spAutoFit/>
          </a:bodyPr>
          <a:lstStyle/>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Como red convolucional para extraer features se utiliza una arquitectura tipo hourglass.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Hay dos módulos de predicciones, uno para las esquinas superiores izquierdas de los objetos y otro para las esquinas inferiores derechas.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Cada módulo contiene una capa de </a:t>
            </a:r>
            <a:r>
              <a:rPr b="1" i="0" lang="es" sz="1400" u="none" cap="none" strike="noStrike">
                <a:solidFill>
                  <a:srgbClr val="000000"/>
                </a:solidFill>
                <a:latin typeface="Montserrat"/>
                <a:ea typeface="Montserrat"/>
                <a:cs typeface="Montserrat"/>
                <a:sym typeface="Montserrat"/>
              </a:rPr>
              <a:t>corner pooling</a:t>
            </a:r>
            <a:r>
              <a:rPr b="0" i="0" lang="es" sz="1400" u="none" cap="none" strike="noStrike">
                <a:solidFill>
                  <a:srgbClr val="000000"/>
                </a:solidFill>
                <a:latin typeface="Montserrat"/>
                <a:ea typeface="Montserrat"/>
                <a:cs typeface="Montserrat"/>
                <a:sym typeface="Montserrat"/>
              </a:rPr>
              <a:t> que alimenta las predicciones de heatmaps, embeddings y offsets.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Los heatmaps indican las clases de las predicciones. La salida tiene </a:t>
            </a:r>
            <a:r>
              <a:rPr b="0" i="1" lang="es" sz="1400" u="none" cap="none" strike="noStrike">
                <a:solidFill>
                  <a:srgbClr val="000000"/>
                </a:solidFill>
                <a:latin typeface="Montserrat"/>
                <a:ea typeface="Montserrat"/>
                <a:cs typeface="Montserrat"/>
                <a:sym typeface="Montserrat"/>
              </a:rPr>
              <a:t>c</a:t>
            </a:r>
            <a:r>
              <a:rPr b="0" i="0" lang="es" sz="1400" u="none" cap="none" strike="noStrike">
                <a:solidFill>
                  <a:srgbClr val="000000"/>
                </a:solidFill>
                <a:latin typeface="Montserrat"/>
                <a:ea typeface="Montserrat"/>
                <a:cs typeface="Montserrat"/>
                <a:sym typeface="Montserrat"/>
              </a:rPr>
              <a:t> canales, donde </a:t>
            </a:r>
            <a:r>
              <a:rPr b="0" i="1" lang="es" sz="1400" u="none" cap="none" strike="noStrike">
                <a:solidFill>
                  <a:srgbClr val="000000"/>
                </a:solidFill>
                <a:latin typeface="Montserrat"/>
                <a:ea typeface="Montserrat"/>
                <a:cs typeface="Montserrat"/>
                <a:sym typeface="Montserrat"/>
              </a:rPr>
              <a:t>c</a:t>
            </a:r>
            <a:r>
              <a:rPr b="0" i="0" lang="es" sz="1400" u="none" cap="none" strike="noStrike">
                <a:solidFill>
                  <a:srgbClr val="000000"/>
                </a:solidFill>
                <a:latin typeface="Montserrat"/>
                <a:ea typeface="Montserrat"/>
                <a:cs typeface="Montserrat"/>
                <a:sym typeface="Montserrat"/>
              </a:rPr>
              <a:t> es la cantidad de clases. No hay clase de background.</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Los embeddings están entrenados para poder asociar los corners de un mismo objeto, devuelto por cada predictor.</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Los offsets sirven para ajustar finamente los bounding boxes predichos.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g22234720170_0_39"/>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CornerNet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601" name="Google Shape;601;g22234720170_0_39"/>
          <p:cNvSpPr txBox="1"/>
          <p:nvPr/>
        </p:nvSpPr>
        <p:spPr>
          <a:xfrm>
            <a:off x="625000" y="1273375"/>
            <a:ext cx="8190600" cy="10467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400" u="none" cap="none" strike="noStrike">
                <a:solidFill>
                  <a:srgbClr val="000000"/>
                </a:solidFill>
                <a:latin typeface="Montserrat"/>
                <a:ea typeface="Montserrat"/>
                <a:cs typeface="Montserrat"/>
                <a:sym typeface="Montserrat"/>
              </a:rPr>
              <a:t>Corner Pooling</a:t>
            </a:r>
            <a:endParaRPr b="1"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El problema de este tipo de redes es que las corners de los bounding boxes no suelen estar en lugares de la imagen donde haya contexto sobre el objeto en cuestión. Para solventar este problema, se introduce la capa de corner pooling.</a:t>
            </a:r>
            <a:endParaRPr b="0" i="0" sz="1400" u="none" cap="none" strike="noStrike">
              <a:solidFill>
                <a:srgbClr val="000000"/>
              </a:solidFill>
              <a:latin typeface="Montserrat"/>
              <a:ea typeface="Montserrat"/>
              <a:cs typeface="Montserrat"/>
              <a:sym typeface="Montserrat"/>
            </a:endParaRPr>
          </a:p>
        </p:txBody>
      </p:sp>
      <p:pic>
        <p:nvPicPr>
          <p:cNvPr id="602" name="Google Shape;602;g22234720170_0_39"/>
          <p:cNvPicPr preferRelativeResize="0"/>
          <p:nvPr/>
        </p:nvPicPr>
        <p:blipFill rotWithShape="1">
          <a:blip r:embed="rId3">
            <a:alphaModFix/>
          </a:blip>
          <a:srcRect b="0" l="0" r="0" t="0"/>
          <a:stretch/>
        </p:blipFill>
        <p:spPr>
          <a:xfrm>
            <a:off x="3187075" y="2453725"/>
            <a:ext cx="5915025" cy="2514600"/>
          </a:xfrm>
          <a:prstGeom prst="rect">
            <a:avLst/>
          </a:prstGeom>
          <a:noFill/>
          <a:ln>
            <a:noFill/>
          </a:ln>
        </p:spPr>
      </p:pic>
      <p:pic>
        <p:nvPicPr>
          <p:cNvPr id="603" name="Google Shape;603;g22234720170_0_39"/>
          <p:cNvPicPr preferRelativeResize="0"/>
          <p:nvPr/>
        </p:nvPicPr>
        <p:blipFill rotWithShape="1">
          <a:blip r:embed="rId4">
            <a:alphaModFix/>
          </a:blip>
          <a:srcRect b="0" l="0" r="0" t="0"/>
          <a:stretch/>
        </p:blipFill>
        <p:spPr>
          <a:xfrm>
            <a:off x="224000" y="2500113"/>
            <a:ext cx="2778100" cy="2173773"/>
          </a:xfrm>
          <a:prstGeom prst="rect">
            <a:avLst/>
          </a:prstGeom>
          <a:noFill/>
          <a:ln>
            <a:noFill/>
          </a:ln>
        </p:spPr>
      </p:pic>
      <p:sp>
        <p:nvSpPr>
          <p:cNvPr id="604" name="Google Shape;604;g22234720170_0_39"/>
          <p:cNvSpPr txBox="1"/>
          <p:nvPr/>
        </p:nvSpPr>
        <p:spPr>
          <a:xfrm>
            <a:off x="5989900" y="2320075"/>
            <a:ext cx="2350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Top-Left corner:</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 name="Shape 608"/>
        <p:cNvGrpSpPr/>
        <p:nvPr/>
      </p:nvGrpSpPr>
      <p:grpSpPr>
        <a:xfrm>
          <a:off x="0" y="0"/>
          <a:ext cx="0" cy="0"/>
          <a:chOff x="0" y="0"/>
          <a:chExt cx="0" cy="0"/>
        </a:xfrm>
      </p:grpSpPr>
      <p:sp>
        <p:nvSpPr>
          <p:cNvPr id="609" name="Google Shape;609;g22234720170_0_47"/>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CornerNet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610" name="Google Shape;610;g22234720170_0_47"/>
          <p:cNvSpPr txBox="1"/>
          <p:nvPr/>
        </p:nvSpPr>
        <p:spPr>
          <a:xfrm>
            <a:off x="807325" y="1256575"/>
            <a:ext cx="81906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Arquitectura de un bloque de predicciones:</a:t>
            </a:r>
            <a:endParaRPr b="0" i="0" sz="1400" u="none" cap="none" strike="noStrike">
              <a:solidFill>
                <a:srgbClr val="000000"/>
              </a:solidFill>
              <a:latin typeface="Montserrat"/>
              <a:ea typeface="Montserrat"/>
              <a:cs typeface="Montserrat"/>
              <a:sym typeface="Montserrat"/>
            </a:endParaRPr>
          </a:p>
        </p:txBody>
      </p:sp>
      <p:pic>
        <p:nvPicPr>
          <p:cNvPr id="611" name="Google Shape;611;g22234720170_0_47"/>
          <p:cNvPicPr preferRelativeResize="0"/>
          <p:nvPr/>
        </p:nvPicPr>
        <p:blipFill rotWithShape="1">
          <a:blip r:embed="rId3">
            <a:alphaModFix/>
          </a:blip>
          <a:srcRect b="0" l="0" r="0" t="0"/>
          <a:stretch/>
        </p:blipFill>
        <p:spPr>
          <a:xfrm>
            <a:off x="727650" y="1656775"/>
            <a:ext cx="7705725" cy="30003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g1008f31aed7_0_7"/>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Algoritmo Sliding Window Convolucional</a:t>
            </a:r>
            <a:endParaRPr sz="900">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193" name="Google Shape;193;g1008f31aed7_0_7"/>
          <p:cNvSpPr txBox="1"/>
          <p:nvPr/>
        </p:nvSpPr>
        <p:spPr>
          <a:xfrm>
            <a:off x="783275" y="1238950"/>
            <a:ext cx="8119500" cy="1477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solventar los problemas de costo computacional, se puede implementar el algoritmo de Sliding Window de forma convolucional, lo cual implica que debemos transformar las capas densas de nuestra red convolucional en capas convolucionales.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Supongamos este caso de una red que toma imágenes de 14x14 pixeles y predice 4 clases:</a:t>
            </a:r>
            <a:endParaRPr b="0" i="0" sz="1400" u="none" cap="none" strike="noStrike">
              <a:solidFill>
                <a:srgbClr val="000000"/>
              </a:solidFill>
              <a:latin typeface="Montserrat"/>
              <a:ea typeface="Montserrat"/>
              <a:cs typeface="Montserrat"/>
              <a:sym typeface="Montserrat"/>
            </a:endParaRPr>
          </a:p>
        </p:txBody>
      </p:sp>
      <p:grpSp>
        <p:nvGrpSpPr>
          <p:cNvPr id="194" name="Google Shape;194;g1008f31aed7_0_7"/>
          <p:cNvGrpSpPr/>
          <p:nvPr/>
        </p:nvGrpSpPr>
        <p:grpSpPr>
          <a:xfrm>
            <a:off x="2749716" y="2817860"/>
            <a:ext cx="1134147" cy="917505"/>
            <a:chOff x="2489901" y="1350788"/>
            <a:chExt cx="1798236" cy="1939757"/>
          </a:xfrm>
        </p:grpSpPr>
        <p:sp>
          <p:nvSpPr>
            <p:cNvPr id="195" name="Google Shape;195;g1008f31aed7_0_7"/>
            <p:cNvSpPr/>
            <p:nvPr/>
          </p:nvSpPr>
          <p:spPr>
            <a:xfrm>
              <a:off x="2832537" y="1350788"/>
              <a:ext cx="1455600" cy="1434600"/>
            </a:xfrm>
            <a:prstGeom prst="cube">
              <a:avLst>
                <a:gd fmla="val 33059"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6" name="Google Shape;196;g1008f31aed7_0_7"/>
            <p:cNvSpPr txBox="1"/>
            <p:nvPr/>
          </p:nvSpPr>
          <p:spPr>
            <a:xfrm>
              <a:off x="2489901" y="2890345"/>
              <a:ext cx="1688400" cy="400200"/>
            </a:xfrm>
            <a:prstGeom prst="rect">
              <a:avLst/>
            </a:prstGeom>
            <a:blipFill rotWithShape="1">
              <a:blip r:embed="rId3">
                <a:alphaModFix/>
              </a:blip>
              <a:stretch>
                <a:fillRect b="-124142" l="0" r="0" t="-98396"/>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197" name="Google Shape;197;g1008f31aed7_0_7"/>
          <p:cNvGrpSpPr/>
          <p:nvPr/>
        </p:nvGrpSpPr>
        <p:grpSpPr>
          <a:xfrm>
            <a:off x="4522002" y="2892430"/>
            <a:ext cx="884746" cy="842935"/>
            <a:chOff x="5299933" y="1508442"/>
            <a:chExt cx="1402800" cy="1782103"/>
          </a:xfrm>
        </p:grpSpPr>
        <p:sp>
          <p:nvSpPr>
            <p:cNvPr id="198" name="Google Shape;198;g1008f31aed7_0_7"/>
            <p:cNvSpPr/>
            <p:nvPr/>
          </p:nvSpPr>
          <p:spPr>
            <a:xfrm>
              <a:off x="5360275" y="1508442"/>
              <a:ext cx="1282200" cy="1276800"/>
            </a:xfrm>
            <a:prstGeom prst="cube">
              <a:avLst>
                <a:gd fmla="val 38929"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9" name="Google Shape;199;g1008f31aed7_0_7"/>
            <p:cNvSpPr txBox="1"/>
            <p:nvPr/>
          </p:nvSpPr>
          <p:spPr>
            <a:xfrm>
              <a:off x="5299933" y="2890345"/>
              <a:ext cx="1402800" cy="400200"/>
            </a:xfrm>
            <a:prstGeom prst="rect">
              <a:avLst/>
            </a:prstGeom>
            <a:blipFill rotWithShape="1">
              <a:blip r:embed="rId4">
                <a:alphaModFix/>
              </a:blip>
              <a:stretch>
                <a:fillRect b="-124142" l="0" r="0" t="-98396"/>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00" name="Google Shape;200;g1008f31aed7_0_7"/>
          <p:cNvGrpSpPr/>
          <p:nvPr/>
        </p:nvGrpSpPr>
        <p:grpSpPr>
          <a:xfrm>
            <a:off x="1294679" y="2817860"/>
            <a:ext cx="1004957" cy="917505"/>
            <a:chOff x="182880" y="1350788"/>
            <a:chExt cx="1593399" cy="1939757"/>
          </a:xfrm>
        </p:grpSpPr>
        <p:sp>
          <p:nvSpPr>
            <p:cNvPr id="201" name="Google Shape;201;g1008f31aed7_0_7"/>
            <p:cNvSpPr/>
            <p:nvPr/>
          </p:nvSpPr>
          <p:spPr>
            <a:xfrm>
              <a:off x="283779" y="1350788"/>
              <a:ext cx="1492500" cy="1434600"/>
            </a:xfrm>
            <a:prstGeom prst="cube">
              <a:avLst>
                <a:gd fmla="val 3751"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02" name="Google Shape;202;g1008f31aed7_0_7"/>
            <p:cNvSpPr txBox="1"/>
            <p:nvPr/>
          </p:nvSpPr>
          <p:spPr>
            <a:xfrm>
              <a:off x="182880" y="2890345"/>
              <a:ext cx="1545600" cy="400200"/>
            </a:xfrm>
            <a:prstGeom prst="rect">
              <a:avLst/>
            </a:prstGeom>
            <a:blipFill rotWithShape="1">
              <a:blip r:embed="rId5">
                <a:alphaModFix/>
              </a:blip>
              <a:stretch>
                <a:fillRect b="-124142" l="0" r="0" t="-98396"/>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03" name="Google Shape;203;g1008f31aed7_0_7"/>
          <p:cNvGrpSpPr/>
          <p:nvPr/>
        </p:nvGrpSpPr>
        <p:grpSpPr>
          <a:xfrm>
            <a:off x="2299616" y="3193102"/>
            <a:ext cx="587497" cy="251396"/>
            <a:chOff x="1776248" y="2144110"/>
            <a:chExt cx="931500" cy="531493"/>
          </a:xfrm>
        </p:grpSpPr>
        <p:cxnSp>
          <p:nvCxnSpPr>
            <p:cNvPr id="204" name="Google Shape;204;g1008f31aed7_0_7"/>
            <p:cNvCxnSpPr/>
            <p:nvPr/>
          </p:nvCxnSpPr>
          <p:spPr>
            <a:xfrm>
              <a:off x="1870841" y="2144110"/>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05" name="Google Shape;205;g1008f31aed7_0_7"/>
            <p:cNvSpPr txBox="1"/>
            <p:nvPr/>
          </p:nvSpPr>
          <p:spPr>
            <a:xfrm>
              <a:off x="1776248" y="2275403"/>
              <a:ext cx="931500" cy="400200"/>
            </a:xfrm>
            <a:prstGeom prst="rect">
              <a:avLst/>
            </a:prstGeom>
            <a:blipFill rotWithShape="1">
              <a:blip r:embed="rId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06" name="Google Shape;206;g1008f31aed7_0_7"/>
          <p:cNvGrpSpPr/>
          <p:nvPr/>
        </p:nvGrpSpPr>
        <p:grpSpPr>
          <a:xfrm>
            <a:off x="3910187" y="2817867"/>
            <a:ext cx="833281" cy="614243"/>
            <a:chOff x="4329875" y="1350803"/>
            <a:chExt cx="1321200" cy="1298611"/>
          </a:xfrm>
        </p:grpSpPr>
        <p:cxnSp>
          <p:nvCxnSpPr>
            <p:cNvPr id="207" name="Google Shape;207;g1008f31aed7_0_7"/>
            <p:cNvCxnSpPr/>
            <p:nvPr/>
          </p:nvCxnSpPr>
          <p:spPr>
            <a:xfrm>
              <a:off x="4461641" y="2128344"/>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08" name="Google Shape;208;g1008f31aed7_0_7"/>
            <p:cNvSpPr txBox="1"/>
            <p:nvPr/>
          </p:nvSpPr>
          <p:spPr>
            <a:xfrm>
              <a:off x="4412917" y="2249214"/>
              <a:ext cx="822600" cy="400200"/>
            </a:xfrm>
            <a:prstGeom prst="rect">
              <a:avLst/>
            </a:prstGeom>
            <a:blipFill rotWithShape="1">
              <a:blip r:embed="rId7">
                <a:alphaModFix/>
              </a:blip>
              <a:stretch>
                <a:fillRect b="-124142" l="0" r="0" t="-98396"/>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sp>
          <p:nvSpPr>
            <p:cNvPr id="209" name="Google Shape;209;g1008f31aed7_0_7"/>
            <p:cNvSpPr txBox="1"/>
            <p:nvPr/>
          </p:nvSpPr>
          <p:spPr>
            <a:xfrm>
              <a:off x="4329875" y="1350803"/>
              <a:ext cx="1321200" cy="338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MAX POOL</a:t>
              </a:r>
              <a:endParaRPr b="0" i="0" sz="800" u="none" cap="none" strike="noStrike">
                <a:solidFill>
                  <a:srgbClr val="000000"/>
                </a:solidFill>
                <a:latin typeface="Montserrat"/>
                <a:ea typeface="Montserrat"/>
                <a:cs typeface="Montserrat"/>
                <a:sym typeface="Montserrat"/>
              </a:endParaRPr>
            </a:p>
          </p:txBody>
        </p:sp>
      </p:grpSp>
      <p:grpSp>
        <p:nvGrpSpPr>
          <p:cNvPr id="210" name="Google Shape;210;g1008f31aed7_0_7"/>
          <p:cNvGrpSpPr/>
          <p:nvPr/>
        </p:nvGrpSpPr>
        <p:grpSpPr>
          <a:xfrm>
            <a:off x="5468215" y="2892425"/>
            <a:ext cx="658264" cy="295705"/>
            <a:chOff x="6800193" y="1508432"/>
            <a:chExt cx="1043704" cy="625168"/>
          </a:xfrm>
        </p:grpSpPr>
        <p:cxnSp>
          <p:nvCxnSpPr>
            <p:cNvPr id="211" name="Google Shape;211;g1008f31aed7_0_7"/>
            <p:cNvCxnSpPr/>
            <p:nvPr/>
          </p:nvCxnSpPr>
          <p:spPr>
            <a:xfrm>
              <a:off x="6800193" y="2133600"/>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12" name="Google Shape;212;g1008f31aed7_0_7"/>
            <p:cNvSpPr txBox="1"/>
            <p:nvPr/>
          </p:nvSpPr>
          <p:spPr>
            <a:xfrm>
              <a:off x="6864397" y="1508432"/>
              <a:ext cx="9795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900" u="none" cap="none" strike="noStrike">
                  <a:solidFill>
                    <a:srgbClr val="000000"/>
                  </a:solidFill>
                  <a:latin typeface="Montserrat"/>
                  <a:ea typeface="Montserrat"/>
                  <a:cs typeface="Montserrat"/>
                  <a:sym typeface="Montserrat"/>
                </a:rPr>
                <a:t>FC</a:t>
              </a:r>
              <a:endParaRPr b="0" i="0" sz="900" u="none" cap="none" strike="noStrike">
                <a:solidFill>
                  <a:srgbClr val="000000"/>
                </a:solidFill>
                <a:latin typeface="Montserrat"/>
                <a:ea typeface="Montserrat"/>
                <a:cs typeface="Montserrat"/>
                <a:sym typeface="Montserrat"/>
              </a:endParaRPr>
            </a:p>
          </p:txBody>
        </p:sp>
      </p:grpSp>
      <p:grpSp>
        <p:nvGrpSpPr>
          <p:cNvPr id="213" name="Google Shape;213;g1008f31aed7_0_7"/>
          <p:cNvGrpSpPr/>
          <p:nvPr/>
        </p:nvGrpSpPr>
        <p:grpSpPr>
          <a:xfrm>
            <a:off x="6354041" y="2892434"/>
            <a:ext cx="463376" cy="300668"/>
            <a:chOff x="8204706" y="1508448"/>
            <a:chExt cx="734700" cy="635662"/>
          </a:xfrm>
        </p:grpSpPr>
        <p:cxnSp>
          <p:nvCxnSpPr>
            <p:cNvPr id="214" name="Google Shape;214;g1008f31aed7_0_7"/>
            <p:cNvCxnSpPr/>
            <p:nvPr/>
          </p:nvCxnSpPr>
          <p:spPr>
            <a:xfrm>
              <a:off x="8204706" y="2144110"/>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15" name="Google Shape;215;g1008f31aed7_0_7"/>
            <p:cNvSpPr txBox="1"/>
            <p:nvPr/>
          </p:nvSpPr>
          <p:spPr>
            <a:xfrm>
              <a:off x="8268906" y="1508448"/>
              <a:ext cx="6705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900" u="none" cap="none" strike="noStrike">
                  <a:solidFill>
                    <a:srgbClr val="000000"/>
                  </a:solidFill>
                  <a:latin typeface="Montserrat"/>
                  <a:ea typeface="Montserrat"/>
                  <a:cs typeface="Montserrat"/>
                  <a:sym typeface="Montserrat"/>
                </a:rPr>
                <a:t>FC</a:t>
              </a:r>
              <a:endParaRPr b="0" i="0" sz="900" u="none" cap="none" strike="noStrike">
                <a:solidFill>
                  <a:srgbClr val="000000"/>
                </a:solidFill>
                <a:latin typeface="Montserrat"/>
                <a:ea typeface="Montserrat"/>
                <a:cs typeface="Montserrat"/>
                <a:sym typeface="Montserrat"/>
              </a:endParaRPr>
            </a:p>
          </p:txBody>
        </p:sp>
      </p:grpSp>
      <p:grpSp>
        <p:nvGrpSpPr>
          <p:cNvPr id="216" name="Google Shape;216;g1008f31aed7_0_7"/>
          <p:cNvGrpSpPr/>
          <p:nvPr/>
        </p:nvGrpSpPr>
        <p:grpSpPr>
          <a:xfrm>
            <a:off x="7178566" y="3112912"/>
            <a:ext cx="1212791" cy="588075"/>
            <a:chOff x="9512016" y="1974577"/>
            <a:chExt cx="1922929" cy="1243288"/>
          </a:xfrm>
        </p:grpSpPr>
        <p:cxnSp>
          <p:nvCxnSpPr>
            <p:cNvPr id="217" name="Google Shape;217;g1008f31aed7_0_7"/>
            <p:cNvCxnSpPr/>
            <p:nvPr/>
          </p:nvCxnSpPr>
          <p:spPr>
            <a:xfrm>
              <a:off x="9512016" y="2151177"/>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18" name="Google Shape;218;g1008f31aed7_0_7"/>
            <p:cNvSpPr/>
            <p:nvPr/>
          </p:nvSpPr>
          <p:spPr>
            <a:xfrm>
              <a:off x="10453585" y="1974577"/>
              <a:ext cx="365700" cy="3657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19" name="Google Shape;219;g1008f31aed7_0_7"/>
            <p:cNvSpPr txBox="1"/>
            <p:nvPr/>
          </p:nvSpPr>
          <p:spPr>
            <a:xfrm>
              <a:off x="9857245" y="2509865"/>
              <a:ext cx="1577700" cy="7080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0" i="0" lang="es" sz="1800" u="none" cap="none" strike="noStrike">
                  <a:solidFill>
                    <a:srgbClr val="000000"/>
                  </a:solidFill>
                  <a:latin typeface="Montserrat"/>
                  <a:ea typeface="Montserrat"/>
                  <a:cs typeface="Montserrat"/>
                  <a:sym typeface="Montserrat"/>
                </a:rPr>
                <a:t>y</a:t>
              </a:r>
              <a:endParaRPr b="0" i="0" sz="1800" u="none" cap="none" strike="noStrike">
                <a:solidFill>
                  <a:srgbClr val="000000"/>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1300"/>
                <a:buFont typeface="Arial"/>
                <a:buNone/>
              </a:pPr>
              <a:r>
                <a:rPr b="0" i="0" lang="es" sz="1100" u="none" cap="none" strike="noStrike">
                  <a:solidFill>
                    <a:srgbClr val="000000"/>
                  </a:solidFill>
                  <a:latin typeface="Montserrat"/>
                  <a:ea typeface="Montserrat"/>
                  <a:cs typeface="Montserrat"/>
                  <a:sym typeface="Montserrat"/>
                </a:rPr>
                <a:t> softmax (4)</a:t>
              </a:r>
              <a:endParaRPr b="0" i="0" sz="500" u="none" cap="none" strike="noStrike">
                <a:solidFill>
                  <a:srgbClr val="000000"/>
                </a:solidFill>
                <a:latin typeface="Montserrat"/>
                <a:ea typeface="Montserrat"/>
                <a:cs typeface="Montserrat"/>
                <a:sym typeface="Montserrat"/>
              </a:endParaRPr>
            </a:p>
          </p:txBody>
        </p:sp>
      </p:grpSp>
      <p:grpSp>
        <p:nvGrpSpPr>
          <p:cNvPr id="220" name="Google Shape;220;g1008f31aed7_0_7"/>
          <p:cNvGrpSpPr/>
          <p:nvPr/>
        </p:nvGrpSpPr>
        <p:grpSpPr>
          <a:xfrm>
            <a:off x="1301930" y="4097432"/>
            <a:ext cx="965918" cy="917311"/>
            <a:chOff x="182880" y="3953150"/>
            <a:chExt cx="1593399" cy="1939757"/>
          </a:xfrm>
        </p:grpSpPr>
        <p:sp>
          <p:nvSpPr>
            <p:cNvPr id="221" name="Google Shape;221;g1008f31aed7_0_7"/>
            <p:cNvSpPr/>
            <p:nvPr/>
          </p:nvSpPr>
          <p:spPr>
            <a:xfrm>
              <a:off x="283779" y="3953150"/>
              <a:ext cx="1492500" cy="1434600"/>
            </a:xfrm>
            <a:prstGeom prst="cube">
              <a:avLst>
                <a:gd fmla="val 3751"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22" name="Google Shape;222;g1008f31aed7_0_7"/>
            <p:cNvSpPr txBox="1"/>
            <p:nvPr/>
          </p:nvSpPr>
          <p:spPr>
            <a:xfrm>
              <a:off x="182880" y="5492707"/>
              <a:ext cx="1545600" cy="400200"/>
            </a:xfrm>
            <a:prstGeom prst="rect">
              <a:avLst/>
            </a:prstGeom>
            <a:blipFill rotWithShape="1">
              <a:blip r:embed="rId5">
                <a:alphaModFix/>
              </a:blip>
              <a:stretch>
                <a:fillRect b="-124142" l="0" r="0" t="-98396"/>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23" name="Google Shape;223;g1008f31aed7_0_7"/>
          <p:cNvGrpSpPr/>
          <p:nvPr/>
        </p:nvGrpSpPr>
        <p:grpSpPr>
          <a:xfrm>
            <a:off x="2700446" y="4097432"/>
            <a:ext cx="1090091" cy="917311"/>
            <a:chOff x="2489901" y="3953150"/>
            <a:chExt cx="1798236" cy="1939757"/>
          </a:xfrm>
        </p:grpSpPr>
        <p:sp>
          <p:nvSpPr>
            <p:cNvPr id="224" name="Google Shape;224;g1008f31aed7_0_7"/>
            <p:cNvSpPr/>
            <p:nvPr/>
          </p:nvSpPr>
          <p:spPr>
            <a:xfrm>
              <a:off x="2832537" y="3953150"/>
              <a:ext cx="1455600" cy="1434600"/>
            </a:xfrm>
            <a:prstGeom prst="cube">
              <a:avLst>
                <a:gd fmla="val 33059"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25" name="Google Shape;225;g1008f31aed7_0_7"/>
            <p:cNvSpPr txBox="1"/>
            <p:nvPr/>
          </p:nvSpPr>
          <p:spPr>
            <a:xfrm>
              <a:off x="2489901" y="5492707"/>
              <a:ext cx="1688400" cy="400200"/>
            </a:xfrm>
            <a:prstGeom prst="rect">
              <a:avLst/>
            </a:prstGeom>
            <a:blipFill rotWithShape="1">
              <a:blip r:embed="rId3">
                <a:alphaModFix/>
              </a:blip>
              <a:stretch>
                <a:fillRect b="-124142" l="0" r="0" t="-98396"/>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26" name="Google Shape;226;g1008f31aed7_0_7"/>
          <p:cNvGrpSpPr/>
          <p:nvPr/>
        </p:nvGrpSpPr>
        <p:grpSpPr>
          <a:xfrm>
            <a:off x="4403886" y="4171986"/>
            <a:ext cx="850377" cy="842757"/>
            <a:chOff x="5299933" y="4110804"/>
            <a:chExt cx="1402800" cy="1782103"/>
          </a:xfrm>
        </p:grpSpPr>
        <p:sp>
          <p:nvSpPr>
            <p:cNvPr id="227" name="Google Shape;227;g1008f31aed7_0_7"/>
            <p:cNvSpPr/>
            <p:nvPr/>
          </p:nvSpPr>
          <p:spPr>
            <a:xfrm>
              <a:off x="5360275" y="4110804"/>
              <a:ext cx="1282200" cy="1276800"/>
            </a:xfrm>
            <a:prstGeom prst="cube">
              <a:avLst>
                <a:gd fmla="val 38929"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28" name="Google Shape;228;g1008f31aed7_0_7"/>
            <p:cNvSpPr txBox="1"/>
            <p:nvPr/>
          </p:nvSpPr>
          <p:spPr>
            <a:xfrm>
              <a:off x="5299933" y="5492707"/>
              <a:ext cx="1402800" cy="400200"/>
            </a:xfrm>
            <a:prstGeom prst="rect">
              <a:avLst/>
            </a:prstGeom>
            <a:blipFill rotWithShape="1">
              <a:blip r:embed="rId4">
                <a:alphaModFix/>
              </a:blip>
              <a:stretch>
                <a:fillRect b="-124142" l="0" r="0" t="-98396"/>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29" name="Google Shape;229;g1008f31aed7_0_7"/>
          <p:cNvGrpSpPr/>
          <p:nvPr/>
        </p:nvGrpSpPr>
        <p:grpSpPr>
          <a:xfrm>
            <a:off x="2308142" y="4472593"/>
            <a:ext cx="558310" cy="238958"/>
            <a:chOff x="1842746" y="4746472"/>
            <a:chExt cx="921000" cy="505304"/>
          </a:xfrm>
        </p:grpSpPr>
        <p:cxnSp>
          <p:nvCxnSpPr>
            <p:cNvPr id="230" name="Google Shape;230;g1008f31aed7_0_7"/>
            <p:cNvCxnSpPr/>
            <p:nvPr/>
          </p:nvCxnSpPr>
          <p:spPr>
            <a:xfrm>
              <a:off x="1870841" y="4746472"/>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31" name="Google Shape;231;g1008f31aed7_0_7"/>
            <p:cNvSpPr txBox="1"/>
            <p:nvPr/>
          </p:nvSpPr>
          <p:spPr>
            <a:xfrm>
              <a:off x="1842746" y="4851576"/>
              <a:ext cx="921000" cy="400200"/>
            </a:xfrm>
            <a:prstGeom prst="rect">
              <a:avLst/>
            </a:prstGeom>
            <a:blipFill rotWithShape="1">
              <a:blip r:embed="rId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32" name="Google Shape;232;g1008f31aed7_0_7"/>
          <p:cNvGrpSpPr/>
          <p:nvPr/>
        </p:nvGrpSpPr>
        <p:grpSpPr>
          <a:xfrm>
            <a:off x="3775583" y="4119270"/>
            <a:ext cx="800911" cy="592282"/>
            <a:chOff x="4263470" y="3999329"/>
            <a:chExt cx="1321200" cy="1252447"/>
          </a:xfrm>
        </p:grpSpPr>
        <p:cxnSp>
          <p:nvCxnSpPr>
            <p:cNvPr id="233" name="Google Shape;233;g1008f31aed7_0_7"/>
            <p:cNvCxnSpPr/>
            <p:nvPr/>
          </p:nvCxnSpPr>
          <p:spPr>
            <a:xfrm>
              <a:off x="4461641" y="4730706"/>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34" name="Google Shape;234;g1008f31aed7_0_7"/>
            <p:cNvSpPr txBox="1"/>
            <p:nvPr/>
          </p:nvSpPr>
          <p:spPr>
            <a:xfrm>
              <a:off x="4412917" y="4851576"/>
              <a:ext cx="822600" cy="400200"/>
            </a:xfrm>
            <a:prstGeom prst="rect">
              <a:avLst/>
            </a:prstGeom>
            <a:blipFill rotWithShape="1">
              <a:blip r:embed="rId7">
                <a:alphaModFix/>
              </a:blip>
              <a:stretch>
                <a:fillRect b="-127585" l="0" r="0" t="-99918"/>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sp>
          <p:nvSpPr>
            <p:cNvPr id="235" name="Google Shape;235;g1008f31aed7_0_7"/>
            <p:cNvSpPr txBox="1"/>
            <p:nvPr/>
          </p:nvSpPr>
          <p:spPr>
            <a:xfrm>
              <a:off x="4263470" y="3999329"/>
              <a:ext cx="1321200" cy="338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MAX POOL</a:t>
              </a:r>
              <a:endParaRPr b="0" i="0" sz="800" u="none" cap="none" strike="noStrike">
                <a:solidFill>
                  <a:srgbClr val="000000"/>
                </a:solidFill>
                <a:latin typeface="Montserrat"/>
                <a:ea typeface="Montserrat"/>
                <a:cs typeface="Montserrat"/>
                <a:sym typeface="Montserrat"/>
              </a:endParaRPr>
            </a:p>
          </p:txBody>
        </p:sp>
      </p:grpSp>
      <p:grpSp>
        <p:nvGrpSpPr>
          <p:cNvPr id="236" name="Google Shape;236;g1008f31aed7_0_7"/>
          <p:cNvGrpSpPr/>
          <p:nvPr/>
        </p:nvGrpSpPr>
        <p:grpSpPr>
          <a:xfrm>
            <a:off x="5558268" y="4328280"/>
            <a:ext cx="936943" cy="686462"/>
            <a:chOff x="7204221" y="4441306"/>
            <a:chExt cx="1545600" cy="1451601"/>
          </a:xfrm>
        </p:grpSpPr>
        <p:sp>
          <p:nvSpPr>
            <p:cNvPr id="237" name="Google Shape;237;g1008f31aed7_0_7"/>
            <p:cNvSpPr/>
            <p:nvPr/>
          </p:nvSpPr>
          <p:spPr>
            <a:xfrm>
              <a:off x="7547764" y="4441306"/>
              <a:ext cx="858600" cy="820500"/>
            </a:xfrm>
            <a:prstGeom prst="cube">
              <a:avLst>
                <a:gd fmla="val 78784"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8" name="Google Shape;238;g1008f31aed7_0_7"/>
            <p:cNvSpPr txBox="1"/>
            <p:nvPr/>
          </p:nvSpPr>
          <p:spPr>
            <a:xfrm>
              <a:off x="7204221" y="5492707"/>
              <a:ext cx="1545600" cy="400200"/>
            </a:xfrm>
            <a:prstGeom prst="rect">
              <a:avLst/>
            </a:prstGeom>
            <a:blipFill rotWithShape="1">
              <a:blip r:embed="rId9">
                <a:alphaModFix/>
              </a:blip>
              <a:stretch>
                <a:fillRect b="-124142" l="0" r="0" t="-98396"/>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39" name="Google Shape;239;g1008f31aed7_0_7"/>
          <p:cNvGrpSpPr/>
          <p:nvPr/>
        </p:nvGrpSpPr>
        <p:grpSpPr>
          <a:xfrm>
            <a:off x="6535819" y="4328280"/>
            <a:ext cx="936943" cy="686462"/>
            <a:chOff x="7204221" y="4441306"/>
            <a:chExt cx="1545600" cy="1451601"/>
          </a:xfrm>
        </p:grpSpPr>
        <p:sp>
          <p:nvSpPr>
            <p:cNvPr id="240" name="Google Shape;240;g1008f31aed7_0_7"/>
            <p:cNvSpPr/>
            <p:nvPr/>
          </p:nvSpPr>
          <p:spPr>
            <a:xfrm>
              <a:off x="7547764" y="4441306"/>
              <a:ext cx="858600" cy="820500"/>
            </a:xfrm>
            <a:prstGeom prst="cube">
              <a:avLst>
                <a:gd fmla="val 78784"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41" name="Google Shape;241;g1008f31aed7_0_7"/>
            <p:cNvSpPr txBox="1"/>
            <p:nvPr/>
          </p:nvSpPr>
          <p:spPr>
            <a:xfrm>
              <a:off x="7204221" y="5492707"/>
              <a:ext cx="1545600" cy="400200"/>
            </a:xfrm>
            <a:prstGeom prst="rect">
              <a:avLst/>
            </a:prstGeom>
            <a:blipFill rotWithShape="1">
              <a:blip r:embed="rId10">
                <a:alphaModFix/>
              </a:blip>
              <a:stretch>
                <a:fillRect b="-124142" l="0" r="0" t="-98396"/>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42" name="Google Shape;242;g1008f31aed7_0_7"/>
          <p:cNvGrpSpPr/>
          <p:nvPr/>
        </p:nvGrpSpPr>
        <p:grpSpPr>
          <a:xfrm>
            <a:off x="7620140" y="4408738"/>
            <a:ext cx="763994" cy="606284"/>
            <a:chOff x="10605534" y="4611439"/>
            <a:chExt cx="1260300" cy="1282056"/>
          </a:xfrm>
        </p:grpSpPr>
        <p:sp>
          <p:nvSpPr>
            <p:cNvPr id="243" name="Google Shape;243;g1008f31aed7_0_7"/>
            <p:cNvSpPr/>
            <p:nvPr/>
          </p:nvSpPr>
          <p:spPr>
            <a:xfrm>
              <a:off x="10983638" y="4611439"/>
              <a:ext cx="504000" cy="480300"/>
            </a:xfrm>
            <a:prstGeom prst="cube">
              <a:avLst>
                <a:gd fmla="val 64257"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44" name="Google Shape;244;g1008f31aed7_0_7"/>
            <p:cNvSpPr txBox="1"/>
            <p:nvPr/>
          </p:nvSpPr>
          <p:spPr>
            <a:xfrm>
              <a:off x="10605534" y="5493295"/>
              <a:ext cx="1260300" cy="400200"/>
            </a:xfrm>
            <a:prstGeom prst="rect">
              <a:avLst/>
            </a:prstGeom>
            <a:blipFill rotWithShape="1">
              <a:blip r:embed="rId11">
                <a:alphaModFix/>
              </a:blip>
              <a:stretch>
                <a:fillRect b="-124142" l="0" r="0" t="-98396"/>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45" name="Google Shape;245;g1008f31aed7_0_7"/>
          <p:cNvGrpSpPr/>
          <p:nvPr/>
        </p:nvGrpSpPr>
        <p:grpSpPr>
          <a:xfrm>
            <a:off x="5217773" y="4231747"/>
            <a:ext cx="617543" cy="487360"/>
            <a:chOff x="6642539" y="4237172"/>
            <a:chExt cx="1018712" cy="1030577"/>
          </a:xfrm>
        </p:grpSpPr>
        <p:cxnSp>
          <p:nvCxnSpPr>
            <p:cNvPr id="246" name="Google Shape;246;g1008f31aed7_0_7"/>
            <p:cNvCxnSpPr/>
            <p:nvPr/>
          </p:nvCxnSpPr>
          <p:spPr>
            <a:xfrm>
              <a:off x="6800193" y="4774214"/>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47" name="Google Shape;247;g1008f31aed7_0_7"/>
            <p:cNvSpPr txBox="1"/>
            <p:nvPr/>
          </p:nvSpPr>
          <p:spPr>
            <a:xfrm>
              <a:off x="6740251" y="4237172"/>
              <a:ext cx="9210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48" name="Google Shape;248;g1008f31aed7_0_7"/>
            <p:cNvSpPr/>
            <p:nvPr/>
          </p:nvSpPr>
          <p:spPr>
            <a:xfrm>
              <a:off x="6642539" y="4867549"/>
              <a:ext cx="975000" cy="400200"/>
            </a:xfrm>
            <a:prstGeom prst="rect">
              <a:avLst/>
            </a:prstGeom>
            <a:blipFill rotWithShape="1">
              <a:blip r:embed="rId1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49" name="Google Shape;249;g1008f31aed7_0_7"/>
          <p:cNvGrpSpPr/>
          <p:nvPr/>
        </p:nvGrpSpPr>
        <p:grpSpPr>
          <a:xfrm>
            <a:off x="5933335" y="2917288"/>
            <a:ext cx="422884" cy="818078"/>
            <a:chOff x="7641842" y="1560994"/>
            <a:chExt cx="670500" cy="1729551"/>
          </a:xfrm>
        </p:grpSpPr>
        <p:grpSp>
          <p:nvGrpSpPr>
            <p:cNvPr id="250" name="Google Shape;250;g1008f31aed7_0_7"/>
            <p:cNvGrpSpPr/>
            <p:nvPr/>
          </p:nvGrpSpPr>
          <p:grpSpPr>
            <a:xfrm>
              <a:off x="7641842" y="1560994"/>
              <a:ext cx="670500" cy="1729551"/>
              <a:chOff x="7641842" y="1560994"/>
              <a:chExt cx="670500" cy="1729551"/>
            </a:xfrm>
          </p:grpSpPr>
          <p:sp>
            <p:nvSpPr>
              <p:cNvPr id="251" name="Google Shape;251;g1008f31aed7_0_7"/>
              <p:cNvSpPr/>
              <p:nvPr/>
            </p:nvSpPr>
            <p:spPr>
              <a:xfrm>
                <a:off x="7824629" y="1560994"/>
                <a:ext cx="304800" cy="1276800"/>
              </a:xfrm>
              <a:prstGeom prst="rect">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52" name="Google Shape;252;g1008f31aed7_0_7"/>
              <p:cNvSpPr txBox="1"/>
              <p:nvPr/>
            </p:nvSpPr>
            <p:spPr>
              <a:xfrm>
                <a:off x="7641842" y="2890345"/>
                <a:ext cx="670500" cy="400200"/>
              </a:xfrm>
              <a:prstGeom prst="rect">
                <a:avLst/>
              </a:prstGeom>
              <a:blipFill rotWithShape="1">
                <a:blip r:embed="rId1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sp>
          <p:nvSpPr>
            <p:cNvPr id="253" name="Google Shape;253;g1008f31aed7_0_7"/>
            <p:cNvSpPr/>
            <p:nvPr/>
          </p:nvSpPr>
          <p:spPr>
            <a:xfrm>
              <a:off x="7842790" y="1594703"/>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54" name="Google Shape;254;g1008f31aed7_0_7"/>
            <p:cNvSpPr/>
            <p:nvPr/>
          </p:nvSpPr>
          <p:spPr>
            <a:xfrm>
              <a:off x="7837947" y="1922630"/>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55" name="Google Shape;255;g1008f31aed7_0_7"/>
            <p:cNvSpPr/>
            <p:nvPr/>
          </p:nvSpPr>
          <p:spPr>
            <a:xfrm>
              <a:off x="7837623" y="2537825"/>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56" name="Google Shape;256;g1008f31aed7_0_7"/>
            <p:cNvSpPr txBox="1"/>
            <p:nvPr/>
          </p:nvSpPr>
          <p:spPr>
            <a:xfrm>
              <a:off x="7914059" y="2240900"/>
              <a:ext cx="125100" cy="276900"/>
            </a:xfrm>
            <a:prstGeom prst="rect">
              <a:avLst/>
            </a:prstGeom>
            <a:blipFill rotWithShape="1">
              <a:blip r:embed="rId14">
                <a:alphaModFix/>
              </a:blip>
              <a:stretch>
                <a:fillRect b="-8873" l="-42834" r="-38053"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57" name="Google Shape;257;g1008f31aed7_0_7"/>
          <p:cNvGrpSpPr/>
          <p:nvPr/>
        </p:nvGrpSpPr>
        <p:grpSpPr>
          <a:xfrm>
            <a:off x="6770952" y="2914405"/>
            <a:ext cx="422884" cy="818078"/>
            <a:chOff x="7641842" y="1560994"/>
            <a:chExt cx="670500" cy="1729551"/>
          </a:xfrm>
        </p:grpSpPr>
        <p:grpSp>
          <p:nvGrpSpPr>
            <p:cNvPr id="258" name="Google Shape;258;g1008f31aed7_0_7"/>
            <p:cNvGrpSpPr/>
            <p:nvPr/>
          </p:nvGrpSpPr>
          <p:grpSpPr>
            <a:xfrm>
              <a:off x="7641842" y="1560994"/>
              <a:ext cx="670500" cy="1729551"/>
              <a:chOff x="7641842" y="1560994"/>
              <a:chExt cx="670500" cy="1729551"/>
            </a:xfrm>
          </p:grpSpPr>
          <p:sp>
            <p:nvSpPr>
              <p:cNvPr id="259" name="Google Shape;259;g1008f31aed7_0_7"/>
              <p:cNvSpPr/>
              <p:nvPr/>
            </p:nvSpPr>
            <p:spPr>
              <a:xfrm>
                <a:off x="7824629" y="1560994"/>
                <a:ext cx="304800" cy="1276800"/>
              </a:xfrm>
              <a:prstGeom prst="rect">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60" name="Google Shape;260;g1008f31aed7_0_7"/>
              <p:cNvSpPr txBox="1"/>
              <p:nvPr/>
            </p:nvSpPr>
            <p:spPr>
              <a:xfrm>
                <a:off x="7641842" y="2890345"/>
                <a:ext cx="670500" cy="400200"/>
              </a:xfrm>
              <a:prstGeom prst="rect">
                <a:avLst/>
              </a:prstGeom>
              <a:blipFill rotWithShape="1">
                <a:blip r:embed="rId1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sp>
          <p:nvSpPr>
            <p:cNvPr id="261" name="Google Shape;261;g1008f31aed7_0_7"/>
            <p:cNvSpPr/>
            <p:nvPr/>
          </p:nvSpPr>
          <p:spPr>
            <a:xfrm>
              <a:off x="7842790" y="1594703"/>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62" name="Google Shape;262;g1008f31aed7_0_7"/>
            <p:cNvSpPr/>
            <p:nvPr/>
          </p:nvSpPr>
          <p:spPr>
            <a:xfrm>
              <a:off x="7837947" y="1922630"/>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63" name="Google Shape;263;g1008f31aed7_0_7"/>
            <p:cNvSpPr/>
            <p:nvPr/>
          </p:nvSpPr>
          <p:spPr>
            <a:xfrm>
              <a:off x="7837623" y="2537825"/>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64" name="Google Shape;264;g1008f31aed7_0_7"/>
            <p:cNvSpPr txBox="1"/>
            <p:nvPr/>
          </p:nvSpPr>
          <p:spPr>
            <a:xfrm>
              <a:off x="7914059" y="2240900"/>
              <a:ext cx="125100" cy="276900"/>
            </a:xfrm>
            <a:prstGeom prst="rect">
              <a:avLst/>
            </a:prstGeom>
            <a:blipFill rotWithShape="1">
              <a:blip r:embed="rId15">
                <a:alphaModFix/>
              </a:blip>
              <a:stretch>
                <a:fillRect b="-8873" l="-44974" r="-44966"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65" name="Google Shape;265;g1008f31aed7_0_7"/>
          <p:cNvGrpSpPr/>
          <p:nvPr/>
        </p:nvGrpSpPr>
        <p:grpSpPr>
          <a:xfrm>
            <a:off x="6238280" y="4231750"/>
            <a:ext cx="625056" cy="484056"/>
            <a:chOff x="8325987" y="4237172"/>
            <a:chExt cx="1031106" cy="1023591"/>
          </a:xfrm>
        </p:grpSpPr>
        <p:cxnSp>
          <p:nvCxnSpPr>
            <p:cNvPr id="266" name="Google Shape;266;g1008f31aed7_0_7"/>
            <p:cNvCxnSpPr/>
            <p:nvPr/>
          </p:nvCxnSpPr>
          <p:spPr>
            <a:xfrm>
              <a:off x="8451934" y="4774214"/>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67" name="Google Shape;267;g1008f31aed7_0_7"/>
            <p:cNvSpPr txBox="1"/>
            <p:nvPr/>
          </p:nvSpPr>
          <p:spPr>
            <a:xfrm>
              <a:off x="8436093" y="4237172"/>
              <a:ext cx="9210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68" name="Google Shape;268;g1008f31aed7_0_7"/>
            <p:cNvSpPr/>
            <p:nvPr/>
          </p:nvSpPr>
          <p:spPr>
            <a:xfrm>
              <a:off x="8325987" y="4860563"/>
              <a:ext cx="945300" cy="400200"/>
            </a:xfrm>
            <a:prstGeom prst="rect">
              <a:avLst/>
            </a:prstGeom>
            <a:blipFill rotWithShape="1">
              <a:blip r:embed="rId1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69" name="Google Shape;269;g1008f31aed7_0_7"/>
          <p:cNvGrpSpPr/>
          <p:nvPr/>
        </p:nvGrpSpPr>
        <p:grpSpPr>
          <a:xfrm>
            <a:off x="7193859" y="4233401"/>
            <a:ext cx="625056" cy="484056"/>
            <a:chOff x="8325987" y="4237172"/>
            <a:chExt cx="1031106" cy="1023591"/>
          </a:xfrm>
        </p:grpSpPr>
        <p:cxnSp>
          <p:nvCxnSpPr>
            <p:cNvPr id="270" name="Google Shape;270;g1008f31aed7_0_7"/>
            <p:cNvCxnSpPr/>
            <p:nvPr/>
          </p:nvCxnSpPr>
          <p:spPr>
            <a:xfrm>
              <a:off x="8451934" y="4774214"/>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71" name="Google Shape;271;g1008f31aed7_0_7"/>
            <p:cNvSpPr txBox="1"/>
            <p:nvPr/>
          </p:nvSpPr>
          <p:spPr>
            <a:xfrm>
              <a:off x="8436093" y="4237172"/>
              <a:ext cx="9210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72" name="Google Shape;272;g1008f31aed7_0_7"/>
            <p:cNvSpPr/>
            <p:nvPr/>
          </p:nvSpPr>
          <p:spPr>
            <a:xfrm>
              <a:off x="8325987" y="4860563"/>
              <a:ext cx="945300" cy="400200"/>
            </a:xfrm>
            <a:prstGeom prst="rect">
              <a:avLst/>
            </a:prstGeom>
            <a:blipFill rotWithShape="1">
              <a:blip r:embed="rId1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sp>
        <p:nvSpPr>
          <p:cNvPr id="273" name="Google Shape;273;g1008f31aed7_0_7"/>
          <p:cNvSpPr txBox="1"/>
          <p:nvPr/>
        </p:nvSpPr>
        <p:spPr>
          <a:xfrm>
            <a:off x="7222633" y="2892434"/>
            <a:ext cx="423000" cy="174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900" u="none" cap="none" strike="noStrike">
                <a:solidFill>
                  <a:srgbClr val="000000"/>
                </a:solidFill>
                <a:latin typeface="Montserrat"/>
                <a:ea typeface="Montserrat"/>
                <a:cs typeface="Montserrat"/>
                <a:sym typeface="Montserrat"/>
              </a:rPr>
              <a:t>FC</a:t>
            </a:r>
            <a:endParaRPr b="0" i="0" sz="9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gfc6221b64e_9_140"/>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Otras</a:t>
            </a:r>
            <a:endParaRPr>
              <a:latin typeface="Montserrat"/>
              <a:ea typeface="Montserrat"/>
              <a:cs typeface="Montserrat"/>
              <a:sym typeface="Montserrat"/>
            </a:endParaRPr>
          </a:p>
        </p:txBody>
      </p:sp>
      <p:sp>
        <p:nvSpPr>
          <p:cNvPr id="617" name="Google Shape;617;gfc6221b64e_9_140"/>
          <p:cNvSpPr txBox="1"/>
          <p:nvPr/>
        </p:nvSpPr>
        <p:spPr>
          <a:xfrm>
            <a:off x="764300" y="1404650"/>
            <a:ext cx="8087100" cy="34170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Además de las vistas en la clase, existen otras arquitecturas que buscan resolver el problema de la detección de objetos. Algunas de estas son:</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FPN: </a:t>
            </a:r>
            <a:r>
              <a:rPr b="0" i="0" lang="es" sz="1400" u="sng" cap="none" strike="noStrike">
                <a:solidFill>
                  <a:schemeClr val="hlink"/>
                </a:solidFill>
                <a:latin typeface="Montserrat"/>
                <a:ea typeface="Montserrat"/>
                <a:cs typeface="Montserrat"/>
                <a:sym typeface="Montserrat"/>
                <a:hlinkClick r:id="rId3"/>
              </a:rPr>
              <a:t>Link</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R-FCN: </a:t>
            </a:r>
            <a:r>
              <a:rPr b="0" i="0" lang="es" sz="1400" u="sng" cap="none" strike="noStrike">
                <a:solidFill>
                  <a:schemeClr val="hlink"/>
                </a:solidFill>
                <a:latin typeface="Montserrat"/>
                <a:ea typeface="Montserrat"/>
                <a:cs typeface="Montserrat"/>
                <a:sym typeface="Montserrat"/>
                <a:hlinkClick r:id="rId4"/>
              </a:rPr>
              <a:t>Link</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 v3: </a:t>
            </a:r>
            <a:r>
              <a:rPr b="0" i="0" lang="es" sz="1400" u="sng" cap="none" strike="noStrike">
                <a:solidFill>
                  <a:schemeClr val="hlink"/>
                </a:solidFill>
                <a:latin typeface="Montserrat"/>
                <a:ea typeface="Montserrat"/>
                <a:cs typeface="Montserrat"/>
                <a:sym typeface="Montserrat"/>
                <a:hlinkClick r:id="rId5"/>
              </a:rPr>
              <a:t>Link</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 v4: </a:t>
            </a:r>
            <a:r>
              <a:rPr b="0" i="0" lang="es" sz="1400" u="sng" cap="none" strike="noStrike">
                <a:solidFill>
                  <a:schemeClr val="hlink"/>
                </a:solidFill>
                <a:latin typeface="Montserrat"/>
                <a:ea typeface="Montserrat"/>
                <a:cs typeface="Montserrat"/>
                <a:sym typeface="Montserrat"/>
                <a:hlinkClick r:id="rId6"/>
              </a:rPr>
              <a:t>Link</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 v5: </a:t>
            </a:r>
            <a:r>
              <a:rPr b="0" i="0" lang="es" sz="1400" u="sng" cap="none" strike="noStrike">
                <a:solidFill>
                  <a:schemeClr val="hlink"/>
                </a:solidFill>
                <a:latin typeface="Montserrat"/>
                <a:ea typeface="Montserrat"/>
                <a:cs typeface="Montserrat"/>
                <a:sym typeface="Montserrat"/>
                <a:hlinkClick r:id="rId7"/>
              </a:rPr>
              <a:t>Link</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 v6: </a:t>
            </a:r>
            <a:r>
              <a:rPr b="0" i="0" lang="es" sz="1400" u="sng" cap="none" strike="noStrike">
                <a:solidFill>
                  <a:schemeClr val="hlink"/>
                </a:solidFill>
                <a:latin typeface="Montserrat"/>
                <a:ea typeface="Montserrat"/>
                <a:cs typeface="Montserrat"/>
                <a:sym typeface="Montserrat"/>
                <a:hlinkClick r:id="rId8"/>
              </a:rPr>
              <a:t>Link</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 v7: </a:t>
            </a:r>
            <a:r>
              <a:rPr b="0" i="0" lang="es" sz="1400" u="sng" cap="none" strike="noStrike">
                <a:solidFill>
                  <a:schemeClr val="hlink"/>
                </a:solidFill>
                <a:latin typeface="Montserrat"/>
                <a:ea typeface="Montserrat"/>
                <a:cs typeface="Montserrat"/>
                <a:sym typeface="Montserrat"/>
                <a:hlinkClick r:id="rId9"/>
              </a:rPr>
              <a:t>Link</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 v8: </a:t>
            </a:r>
            <a:r>
              <a:rPr b="0" i="0" lang="es" sz="1400" u="sng" cap="none" strike="noStrike">
                <a:solidFill>
                  <a:schemeClr val="hlink"/>
                </a:solidFill>
                <a:latin typeface="Montserrat"/>
                <a:ea typeface="Montserrat"/>
                <a:cs typeface="Montserrat"/>
                <a:sym typeface="Montserrat"/>
                <a:hlinkClick r:id="rId10"/>
              </a:rPr>
              <a:t>Link</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YOLOX: </a:t>
            </a:r>
            <a:r>
              <a:rPr b="0" i="0" lang="es" sz="1400" u="sng" cap="none" strike="noStrike">
                <a:solidFill>
                  <a:schemeClr val="hlink"/>
                </a:solidFill>
                <a:latin typeface="Montserrat"/>
                <a:ea typeface="Montserrat"/>
                <a:cs typeface="Montserrat"/>
                <a:sym typeface="Montserrat"/>
                <a:hlinkClick r:id="rId11"/>
              </a:rPr>
              <a:t>Link</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EfficientDet: </a:t>
            </a:r>
            <a:r>
              <a:rPr b="0" i="0" lang="es" sz="1400" u="sng" cap="none" strike="noStrike">
                <a:solidFill>
                  <a:schemeClr val="hlink"/>
                </a:solidFill>
                <a:latin typeface="Montserrat"/>
                <a:ea typeface="Montserrat"/>
                <a:cs typeface="Montserrat"/>
                <a:sym typeface="Montserrat"/>
                <a:hlinkClick r:id="rId12"/>
              </a:rPr>
              <a:t>Link</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CenterNet: </a:t>
            </a:r>
            <a:r>
              <a:rPr b="0" i="0" lang="es" sz="1400" u="sng" cap="none" strike="noStrike">
                <a:solidFill>
                  <a:schemeClr val="hlink"/>
                </a:solidFill>
                <a:latin typeface="Montserrat"/>
                <a:ea typeface="Montserrat"/>
                <a:cs typeface="Montserrat"/>
                <a:sym typeface="Montserrat"/>
                <a:hlinkClick r:id="rId13"/>
              </a:rPr>
              <a:t>Link</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1" name="Shape 621"/>
        <p:cNvGrpSpPr/>
        <p:nvPr/>
      </p:nvGrpSpPr>
      <p:grpSpPr>
        <a:xfrm>
          <a:off x="0" y="0"/>
          <a:ext cx="0" cy="0"/>
          <a:chOff x="0" y="0"/>
          <a:chExt cx="0" cy="0"/>
        </a:xfrm>
      </p:grpSpPr>
      <p:sp>
        <p:nvSpPr>
          <p:cNvPr id="622" name="Google Shape;622;g2433dd8e777_0_0"/>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Desbalance de datos</a:t>
            </a:r>
            <a:endParaRPr>
              <a:latin typeface="Montserrat"/>
              <a:ea typeface="Montserrat"/>
              <a:cs typeface="Montserrat"/>
              <a:sym typeface="Montserrat"/>
            </a:endParaRPr>
          </a:p>
        </p:txBody>
      </p:sp>
      <p:sp>
        <p:nvSpPr>
          <p:cNvPr id="623" name="Google Shape;623;g2433dd8e777_0_0"/>
          <p:cNvSpPr txBox="1"/>
          <p:nvPr/>
        </p:nvSpPr>
        <p:spPr>
          <a:xfrm>
            <a:off x="764300" y="1404650"/>
            <a:ext cx="8087100" cy="2986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Cuando se trabaja con un problema de detección de objetos pueden existir distintos tipos de desbalance de datos dentro del dataset:</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Entre clases y fondo</a:t>
            </a:r>
            <a:endParaRPr b="0" i="0" sz="1400" u="none" cap="none" strike="noStrike">
              <a:solidFill>
                <a:srgbClr val="000000"/>
              </a:solidFill>
              <a:latin typeface="Montserrat"/>
              <a:ea typeface="Montserrat"/>
              <a:cs typeface="Montserrat"/>
              <a:sym typeface="Montserrat"/>
            </a:endParaRPr>
          </a:p>
          <a:p>
            <a:pPr indent="0" lvl="0" marL="45720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Entre cantidad de instancias de cada clase</a:t>
            </a:r>
            <a:endParaRPr b="0" i="0" sz="1400" u="none" cap="none" strike="noStrike">
              <a:solidFill>
                <a:srgbClr val="000000"/>
              </a:solidFill>
              <a:latin typeface="Montserrat"/>
              <a:ea typeface="Montserrat"/>
              <a:cs typeface="Montserrat"/>
              <a:sym typeface="Montserrat"/>
            </a:endParaRPr>
          </a:p>
          <a:p>
            <a:pPr indent="0" lvl="0" marL="45720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Entre la ubicación de cada clase en la imagen</a:t>
            </a:r>
            <a:endParaRPr b="0" i="0" sz="1400" u="none" cap="none" strike="noStrike">
              <a:solidFill>
                <a:srgbClr val="000000"/>
              </a:solidFill>
              <a:latin typeface="Montserrat"/>
              <a:ea typeface="Montserrat"/>
              <a:cs typeface="Montserrat"/>
              <a:sym typeface="Montserrat"/>
            </a:endParaRPr>
          </a:p>
          <a:p>
            <a:pPr indent="0" lvl="0" marL="45720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Entre el tamaño de los objetos de cada clase</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Entre relación de aspecto de los objetos de cada clase</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
        <p:nvSpPr>
          <p:cNvPr id="624" name="Google Shape;624;g2433dd8e777_0_0"/>
          <p:cNvSpPr txBox="1"/>
          <p:nvPr/>
        </p:nvSpPr>
        <p:spPr>
          <a:xfrm>
            <a:off x="696300" y="4778750"/>
            <a:ext cx="7751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Imbalanced Data in Object Detection Computer Vision Projects</a:t>
            </a:r>
            <a:r>
              <a:rPr b="0" i="0" lang="es" sz="1000" u="none" cap="none" strike="noStrike">
                <a:solidFill>
                  <a:srgbClr val="000000"/>
                </a:solidFill>
                <a:highlight>
                  <a:srgbClr val="FFFFFF"/>
                </a:highlight>
                <a:latin typeface="Montserrat"/>
                <a:ea typeface="Montserrat"/>
                <a:cs typeface="Montserrat"/>
                <a:sym typeface="Montserrat"/>
              </a:rPr>
              <a:t>.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g22234720170_0_131"/>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Etiquetado de Bounding Boxes</a:t>
            </a:r>
            <a:endParaRPr>
              <a:latin typeface="Montserrat"/>
              <a:ea typeface="Montserrat"/>
              <a:cs typeface="Montserrat"/>
              <a:sym typeface="Montserrat"/>
            </a:endParaRPr>
          </a:p>
        </p:txBody>
      </p:sp>
      <p:sp>
        <p:nvSpPr>
          <p:cNvPr id="630" name="Google Shape;630;g22234720170_0_131"/>
          <p:cNvSpPr txBox="1"/>
          <p:nvPr/>
        </p:nvSpPr>
        <p:spPr>
          <a:xfrm>
            <a:off x="764300" y="1404650"/>
            <a:ext cx="8087100" cy="1908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Es importante tener en cuenta algunos puntos a la hora de hacer etiquetado de bounding boxes en imágenes para no cometer errores que perjudiquen la performance de la red.</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Ajustar al máximo los bounding boxes</a:t>
            </a:r>
            <a:endParaRPr b="1"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Es recomendable que los bounding boxes se ajusten al máximo con el tamaño del objeto, es decir, que no queden pixeles correspondientes al fondo entre el BB y el objeto de interés.</a:t>
            </a:r>
            <a:endParaRPr b="0" i="0" sz="1400" u="none" cap="none" strike="noStrike">
              <a:solidFill>
                <a:srgbClr val="000000"/>
              </a:solidFill>
              <a:latin typeface="Montserrat"/>
              <a:ea typeface="Montserrat"/>
              <a:cs typeface="Montserrat"/>
              <a:sym typeface="Montserrat"/>
            </a:endParaRPr>
          </a:p>
        </p:txBody>
      </p:sp>
      <p:pic>
        <p:nvPicPr>
          <p:cNvPr id="631" name="Google Shape;631;g22234720170_0_131"/>
          <p:cNvPicPr preferRelativeResize="0"/>
          <p:nvPr/>
        </p:nvPicPr>
        <p:blipFill rotWithShape="1">
          <a:blip r:embed="rId3">
            <a:alphaModFix/>
          </a:blip>
          <a:srcRect b="0" l="0" r="0" t="0"/>
          <a:stretch/>
        </p:blipFill>
        <p:spPr>
          <a:xfrm>
            <a:off x="3436275" y="3083150"/>
            <a:ext cx="2271474" cy="1968626"/>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g22234720170_0_139"/>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Etiquetado de Bounding Boxes</a:t>
            </a:r>
            <a:endParaRPr>
              <a:latin typeface="Montserrat"/>
              <a:ea typeface="Montserrat"/>
              <a:cs typeface="Montserrat"/>
              <a:sym typeface="Montserrat"/>
            </a:endParaRPr>
          </a:p>
        </p:txBody>
      </p:sp>
      <p:sp>
        <p:nvSpPr>
          <p:cNvPr id="637" name="Google Shape;637;g22234720170_0_139"/>
          <p:cNvSpPr txBox="1"/>
          <p:nvPr/>
        </p:nvSpPr>
        <p:spPr>
          <a:xfrm>
            <a:off x="764300" y="1404650"/>
            <a:ext cx="8087100" cy="2555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Etiquetar todos los objetos de interés </a:t>
            </a:r>
            <a:endParaRPr b="1"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Siempre se deben etiquetar todos los objetos de interés que se encuentren dentro de la imagen, incluso si estos no se encuentran en condiciones “normales”. De no ser así, la red va a utilizar esa parte de la imagen para entrenar la categoría de background, lo cual termina confundiendo al modelo.</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Objetos parcialmente ocultos</a:t>
            </a:r>
            <a:endParaRPr b="1"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estos casos se recomienda etiquetar a los objetos como si estuvieran completamente visibles, en lugar de solo la porción que se ve. Incluso en los casos que exista un poco de superposición con otro objeto a etiquetar.</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g22234720170_0_151"/>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Etiquetado de Bounding Boxes</a:t>
            </a:r>
            <a:endParaRPr>
              <a:latin typeface="Montserrat"/>
              <a:ea typeface="Montserrat"/>
              <a:cs typeface="Montserrat"/>
              <a:sym typeface="Montserrat"/>
            </a:endParaRPr>
          </a:p>
        </p:txBody>
      </p:sp>
      <p:sp>
        <p:nvSpPr>
          <p:cNvPr id="643" name="Google Shape;643;g22234720170_0_151"/>
          <p:cNvSpPr txBox="1"/>
          <p:nvPr/>
        </p:nvSpPr>
        <p:spPr>
          <a:xfrm>
            <a:off x="764300" y="1404650"/>
            <a:ext cx="8087100" cy="1262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Objetos en diagonal</a:t>
            </a:r>
            <a:endParaRPr b="1"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Tienen la desventaja de que ocupan muy poco espacio en relación con el BB necesario para etiquetarlos por lo que lo que predomina es el background. Esto puede hacer que la red interprete dicho BB como background en lugar de objeto. Esto se compensa con suficiente cantidad de datos.</a:t>
            </a:r>
            <a:endParaRPr b="0" i="0" sz="1400" u="none" cap="none" strike="noStrike">
              <a:solidFill>
                <a:srgbClr val="000000"/>
              </a:solidFill>
              <a:latin typeface="Montserrat"/>
              <a:ea typeface="Montserrat"/>
              <a:cs typeface="Montserrat"/>
              <a:sym typeface="Montserrat"/>
            </a:endParaRPr>
          </a:p>
        </p:txBody>
      </p:sp>
      <p:pic>
        <p:nvPicPr>
          <p:cNvPr id="644" name="Google Shape;644;g22234720170_0_151"/>
          <p:cNvPicPr preferRelativeResize="0"/>
          <p:nvPr/>
        </p:nvPicPr>
        <p:blipFill rotWithShape="1">
          <a:blip r:embed="rId3">
            <a:alphaModFix/>
          </a:blip>
          <a:srcRect b="0" l="0" r="0" t="0"/>
          <a:stretch/>
        </p:blipFill>
        <p:spPr>
          <a:xfrm>
            <a:off x="2814562" y="2820875"/>
            <a:ext cx="3514874" cy="188925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sp>
        <p:nvSpPr>
          <p:cNvPr id="649" name="Google Shape;649;g22234720170_0_145"/>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Etiquetado de Bounding Boxes</a:t>
            </a:r>
            <a:endParaRPr>
              <a:latin typeface="Montserrat"/>
              <a:ea typeface="Montserrat"/>
              <a:cs typeface="Montserrat"/>
              <a:sym typeface="Montserrat"/>
            </a:endParaRPr>
          </a:p>
        </p:txBody>
      </p:sp>
      <p:sp>
        <p:nvSpPr>
          <p:cNvPr id="650" name="Google Shape;650;g22234720170_0_145"/>
          <p:cNvSpPr txBox="1"/>
          <p:nvPr/>
        </p:nvSpPr>
        <p:spPr>
          <a:xfrm>
            <a:off x="764300" y="1404650"/>
            <a:ext cx="8087100" cy="2986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Tiempo de etiquetado promedio</a:t>
            </a:r>
            <a:endParaRPr b="1"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Se estima que para una persona inexperta, el tiempo de etiquetado promedio de </a:t>
            </a:r>
            <a:r>
              <a:rPr b="1" i="0" lang="es" sz="1400" u="none" cap="none" strike="noStrike">
                <a:solidFill>
                  <a:srgbClr val="000000"/>
                </a:solidFill>
                <a:latin typeface="Montserrat"/>
                <a:ea typeface="Montserrat"/>
                <a:cs typeface="Montserrat"/>
                <a:sym typeface="Montserrat"/>
              </a:rPr>
              <a:t>una</a:t>
            </a:r>
            <a:r>
              <a:rPr b="0" i="0" lang="es" sz="1400" u="none" cap="none" strike="noStrike">
                <a:solidFill>
                  <a:srgbClr val="000000"/>
                </a:solidFill>
                <a:latin typeface="Montserrat"/>
                <a:ea typeface="Montserrat"/>
                <a:cs typeface="Montserrat"/>
                <a:sym typeface="Montserrat"/>
              </a:rPr>
              <a:t> imagen puede ser entre 1 a 3 minutos, dependiendo de la cantidad de objetos en la imagen. Este tiempo tiende a disminuir con la práctica.</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Herramientas de etiquetado</a:t>
            </a:r>
            <a:endParaRPr b="1" i="1"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sng" cap="none" strike="noStrike">
                <a:solidFill>
                  <a:schemeClr val="hlink"/>
                </a:solidFill>
                <a:latin typeface="Montserrat"/>
                <a:ea typeface="Montserrat"/>
                <a:cs typeface="Montserrat"/>
                <a:sym typeface="Montserrat"/>
                <a:hlinkClick r:id="rId3"/>
              </a:rPr>
              <a:t>Roboflow</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sng" cap="none" strike="noStrike">
                <a:solidFill>
                  <a:schemeClr val="hlink"/>
                </a:solidFill>
                <a:latin typeface="Montserrat"/>
                <a:ea typeface="Montserrat"/>
                <a:cs typeface="Montserrat"/>
                <a:sym typeface="Montserrat"/>
                <a:hlinkClick r:id="rId4"/>
              </a:rPr>
              <a:t>V7</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sng" cap="none" strike="noStrike">
                <a:solidFill>
                  <a:schemeClr val="hlink"/>
                </a:solidFill>
                <a:latin typeface="Montserrat"/>
                <a:ea typeface="Montserrat"/>
                <a:cs typeface="Montserrat"/>
                <a:sym typeface="Montserrat"/>
                <a:hlinkClick r:id="rId5"/>
              </a:rPr>
              <a:t>SuperAnnotate</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sng" cap="none" strike="noStrike">
                <a:solidFill>
                  <a:schemeClr val="hlink"/>
                </a:solidFill>
                <a:latin typeface="Montserrat"/>
                <a:ea typeface="Montserrat"/>
                <a:cs typeface="Montserrat"/>
                <a:sym typeface="Montserrat"/>
                <a:hlinkClick r:id="rId6"/>
              </a:rPr>
              <a:t>CVAT</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sng" cap="none" strike="noStrike">
                <a:solidFill>
                  <a:schemeClr val="hlink"/>
                </a:solidFill>
                <a:latin typeface="Montserrat"/>
                <a:ea typeface="Montserrat"/>
                <a:cs typeface="Montserrat"/>
                <a:sym typeface="Montserrat"/>
                <a:hlinkClick r:id="rId7"/>
              </a:rPr>
              <a:t>labelImg</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y muchas otras más…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sp>
        <p:nvSpPr>
          <p:cNvPr id="655" name="Google Shape;655;g100534e0d99_0_1"/>
          <p:cNvSpPr txBox="1"/>
          <p:nvPr/>
        </p:nvSpPr>
        <p:spPr>
          <a:xfrm>
            <a:off x="777200" y="1377025"/>
            <a:ext cx="8007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
        <p:nvSpPr>
          <p:cNvPr id="656" name="Google Shape;656;g100534e0d99_0_1"/>
          <p:cNvSpPr txBox="1"/>
          <p:nvPr/>
        </p:nvSpPr>
        <p:spPr>
          <a:xfrm>
            <a:off x="675755" y="596046"/>
            <a:ext cx="4496400" cy="53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s" sz="2800" u="none" cap="none" strike="noStrike">
                <a:solidFill>
                  <a:srgbClr val="1A1A1A"/>
                </a:solidFill>
                <a:latin typeface="Montserrat"/>
                <a:ea typeface="Montserrat"/>
                <a:cs typeface="Montserrat"/>
                <a:sym typeface="Montserrat"/>
              </a:rPr>
              <a:t>Ejemplos prácticos</a:t>
            </a:r>
            <a:endParaRPr b="1" i="0" sz="2800" u="none" cap="none" strike="noStrike">
              <a:solidFill>
                <a:srgbClr val="1A1A1A"/>
              </a:solidFill>
              <a:latin typeface="Montserrat"/>
              <a:ea typeface="Montserrat"/>
              <a:cs typeface="Montserrat"/>
              <a:sym typeface="Montserrat"/>
            </a:endParaRPr>
          </a:p>
        </p:txBody>
      </p:sp>
      <p:sp>
        <p:nvSpPr>
          <p:cNvPr id="657" name="Google Shape;657;g100534e0d99_0_1"/>
          <p:cNvSpPr txBox="1"/>
          <p:nvPr/>
        </p:nvSpPr>
        <p:spPr>
          <a:xfrm>
            <a:off x="703200" y="1384425"/>
            <a:ext cx="8044500" cy="2770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realizar entrenamientos sobre distintas versiones de redes de detección de objetos podemos utilizar la plataforma y el código que nos provee </a:t>
            </a:r>
            <a:r>
              <a:rPr b="0" i="0" lang="es" sz="1400" u="sng" cap="none" strike="noStrike">
                <a:solidFill>
                  <a:schemeClr val="hlink"/>
                </a:solidFill>
                <a:latin typeface="Montserrat"/>
                <a:ea typeface="Montserrat"/>
                <a:cs typeface="Montserrat"/>
                <a:sym typeface="Montserrat"/>
                <a:hlinkClick r:id="rId3"/>
              </a:rPr>
              <a:t>https://roboflow.com/</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Otras opciones pueden ser:</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sng" cap="none" strike="noStrike">
                <a:solidFill>
                  <a:schemeClr val="hlink"/>
                </a:solidFill>
                <a:latin typeface="Montserrat"/>
                <a:ea typeface="Montserrat"/>
                <a:cs typeface="Montserrat"/>
                <a:sym typeface="Montserrat"/>
                <a:hlinkClick r:id="rId4"/>
              </a:rPr>
              <a:t>Tensorflow Object Detection API</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sng" cap="none" strike="noStrike">
                <a:solidFill>
                  <a:schemeClr val="hlink"/>
                </a:solidFill>
                <a:latin typeface="Montserrat"/>
                <a:ea typeface="Montserrat"/>
                <a:cs typeface="Montserrat"/>
                <a:sym typeface="Montserrat"/>
                <a:hlinkClick r:id="rId5"/>
              </a:rPr>
              <a:t>Detectron2</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No es obligatorio pero si quieren dejar su feedback sobre esta clase pueden hacerlo aquí:</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sng" cap="none" strike="noStrike">
                <a:solidFill>
                  <a:schemeClr val="accent5"/>
                </a:solidFill>
                <a:latin typeface="Montserrat"/>
                <a:ea typeface="Montserrat"/>
                <a:cs typeface="Montserrat"/>
                <a:sym typeface="Montserrat"/>
                <a:hlinkClick r:id="rId6">
                  <a:extLst>
                    <a:ext uri="{A12FA001-AC4F-418D-AE19-62706E023703}">
                      <ahyp:hlinkClr val="tx"/>
                    </a:ext>
                  </a:extLst>
                </a:hlinkClick>
              </a:rPr>
              <a:t>Encuesta sobre la clase</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pic>
        <p:nvPicPr>
          <p:cNvPr id="278" name="Google Shape;278;g1008f31aed7_0_15"/>
          <p:cNvPicPr preferRelativeResize="0"/>
          <p:nvPr/>
        </p:nvPicPr>
        <p:blipFill rotWithShape="1">
          <a:blip r:embed="rId3">
            <a:alphaModFix/>
          </a:blip>
          <a:srcRect b="0" l="0" r="0" t="0"/>
          <a:stretch/>
        </p:blipFill>
        <p:spPr>
          <a:xfrm>
            <a:off x="834938" y="1314450"/>
            <a:ext cx="7353776" cy="3829051"/>
          </a:xfrm>
          <a:prstGeom prst="rect">
            <a:avLst/>
          </a:prstGeom>
          <a:noFill/>
          <a:ln>
            <a:noFill/>
          </a:ln>
        </p:spPr>
      </p:pic>
      <p:sp>
        <p:nvSpPr>
          <p:cNvPr id="279" name="Google Shape;279;g1008f31aed7_0_15"/>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Algoritmo Sliding Window Convolucional</a:t>
            </a:r>
            <a:endParaRPr>
              <a:latin typeface="Montserrat"/>
              <a:ea typeface="Montserrat"/>
              <a:cs typeface="Montserrat"/>
              <a:sym typeface="Montserrat"/>
            </a:endParaRPr>
          </a:p>
        </p:txBody>
      </p:sp>
      <p:sp>
        <p:nvSpPr>
          <p:cNvPr id="280" name="Google Shape;280;g1008f31aed7_0_15"/>
          <p:cNvSpPr txBox="1"/>
          <p:nvPr/>
        </p:nvSpPr>
        <p:spPr>
          <a:xfrm>
            <a:off x="4741882" y="1631671"/>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1" name="Google Shape;281;g1008f31aed7_0_15"/>
          <p:cNvSpPr txBox="1"/>
          <p:nvPr/>
        </p:nvSpPr>
        <p:spPr>
          <a:xfrm>
            <a:off x="5574207" y="1601496"/>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2" name="Google Shape;282;g1008f31aed7_0_15"/>
          <p:cNvSpPr txBox="1"/>
          <p:nvPr/>
        </p:nvSpPr>
        <p:spPr>
          <a:xfrm>
            <a:off x="6595407" y="1601496"/>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3" name="Google Shape;283;g1008f31aed7_0_15"/>
          <p:cNvSpPr txBox="1"/>
          <p:nvPr/>
        </p:nvSpPr>
        <p:spPr>
          <a:xfrm>
            <a:off x="4789882" y="2912271"/>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4" name="Google Shape;284;g1008f31aed7_0_15"/>
          <p:cNvSpPr txBox="1"/>
          <p:nvPr/>
        </p:nvSpPr>
        <p:spPr>
          <a:xfrm>
            <a:off x="5603332" y="2912271"/>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5" name="Google Shape;285;g1008f31aed7_0_15"/>
          <p:cNvSpPr txBox="1"/>
          <p:nvPr/>
        </p:nvSpPr>
        <p:spPr>
          <a:xfrm>
            <a:off x="6655982" y="2912271"/>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6" name="Google Shape;286;g1008f31aed7_0_15"/>
          <p:cNvSpPr txBox="1"/>
          <p:nvPr/>
        </p:nvSpPr>
        <p:spPr>
          <a:xfrm>
            <a:off x="4821357" y="3961271"/>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7" name="Google Shape;287;g1008f31aed7_0_15"/>
          <p:cNvSpPr txBox="1"/>
          <p:nvPr/>
        </p:nvSpPr>
        <p:spPr>
          <a:xfrm>
            <a:off x="5670207" y="3961271"/>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8" name="Google Shape;288;g1008f31aed7_0_15"/>
          <p:cNvSpPr txBox="1"/>
          <p:nvPr/>
        </p:nvSpPr>
        <p:spPr>
          <a:xfrm>
            <a:off x="6655982" y="4026846"/>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g1008f31aed7_0_26"/>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294" name="Google Shape;294;g1008f31aed7_0_26"/>
          <p:cNvSpPr txBox="1"/>
          <p:nvPr/>
        </p:nvSpPr>
        <p:spPr>
          <a:xfrm>
            <a:off x="729450" y="1332500"/>
            <a:ext cx="7828800" cy="34170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500"/>
              <a:buFont typeface="Arial"/>
              <a:buNone/>
            </a:pPr>
            <a:r>
              <a:rPr b="0" i="0" lang="es" sz="1500" u="none" cap="none" strike="noStrike">
                <a:solidFill>
                  <a:srgbClr val="000000"/>
                </a:solidFill>
                <a:latin typeface="Montserrat"/>
                <a:ea typeface="Montserrat"/>
                <a:cs typeface="Montserrat"/>
                <a:sym typeface="Montserrat"/>
              </a:rPr>
              <a:t>A la hora de medir la performance de los distintos algoritmos de detección de objetos no solo debemos tener en cuenta que la </a:t>
            </a:r>
            <a:r>
              <a:rPr b="1" i="0" lang="es" sz="1500" u="none" cap="none" strike="noStrike">
                <a:solidFill>
                  <a:srgbClr val="000000"/>
                </a:solidFill>
                <a:latin typeface="Montserrat"/>
                <a:ea typeface="Montserrat"/>
                <a:cs typeface="Montserrat"/>
                <a:sym typeface="Montserrat"/>
              </a:rPr>
              <a:t>clasificación del objeto</a:t>
            </a:r>
            <a:r>
              <a:rPr b="0" i="0" lang="es" sz="1500" u="none" cap="none" strike="noStrike">
                <a:solidFill>
                  <a:srgbClr val="000000"/>
                </a:solidFill>
                <a:latin typeface="Montserrat"/>
                <a:ea typeface="Montserrat"/>
                <a:cs typeface="Montserrat"/>
                <a:sym typeface="Montserrat"/>
              </a:rPr>
              <a:t> corresponda a la clase correcta, sino que también, la </a:t>
            </a:r>
            <a:r>
              <a:rPr b="1" i="0" lang="es" sz="1500" u="none" cap="none" strike="noStrike">
                <a:solidFill>
                  <a:srgbClr val="000000"/>
                </a:solidFill>
                <a:latin typeface="Montserrat"/>
                <a:ea typeface="Montserrat"/>
                <a:cs typeface="Montserrat"/>
                <a:sym typeface="Montserrat"/>
              </a:rPr>
              <a:t>ubicación del bounding box</a:t>
            </a:r>
            <a:r>
              <a:rPr b="0" i="0" lang="es" sz="1500" u="none" cap="none" strike="noStrike">
                <a:solidFill>
                  <a:srgbClr val="000000"/>
                </a:solidFill>
                <a:latin typeface="Montserrat"/>
                <a:ea typeface="Montserrat"/>
                <a:cs typeface="Montserrat"/>
                <a:sym typeface="Montserrat"/>
              </a:rPr>
              <a:t> predicho sea acorde al tamaño y ubicación real del objeto detectado.</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rPr b="0" i="0" lang="es" sz="1500" u="none" cap="none" strike="noStrike">
                <a:solidFill>
                  <a:srgbClr val="000000"/>
                </a:solidFill>
                <a:latin typeface="Montserrat"/>
                <a:ea typeface="Montserrat"/>
                <a:cs typeface="Montserrat"/>
                <a:sym typeface="Montserrat"/>
              </a:rPr>
              <a:t>Para evaluar ambas predicciones a la vez se utiliza el </a:t>
            </a:r>
            <a:r>
              <a:rPr b="1" i="0" lang="es" sz="1500" u="none" cap="none" strike="noStrike">
                <a:solidFill>
                  <a:srgbClr val="000000"/>
                </a:solidFill>
                <a:latin typeface="Montserrat"/>
                <a:ea typeface="Montserrat"/>
                <a:cs typeface="Montserrat"/>
                <a:sym typeface="Montserrat"/>
              </a:rPr>
              <a:t>Average Precision (AP)</a:t>
            </a:r>
            <a:r>
              <a:rPr b="0" i="0" lang="es" sz="1500" u="none" cap="none" strike="noStrike">
                <a:solidFill>
                  <a:srgbClr val="000000"/>
                </a:solidFill>
                <a:latin typeface="Montserrat"/>
                <a:ea typeface="Montserrat"/>
                <a:cs typeface="Montserrat"/>
                <a:sym typeface="Montserrat"/>
              </a:rPr>
              <a:t>, el cual puede obtenerse como el área bajo la curva de Precision-Recall para cada una de las clases. Luego, al promediar los valores de AP entre todas las clases, se obtiene lo que se conoce como </a:t>
            </a:r>
            <a:r>
              <a:rPr b="1" i="0" lang="es" sz="1500" u="none" cap="none" strike="noStrike">
                <a:solidFill>
                  <a:srgbClr val="000000"/>
                </a:solidFill>
                <a:latin typeface="Montserrat"/>
                <a:ea typeface="Montserrat"/>
                <a:cs typeface="Montserrat"/>
                <a:sym typeface="Montserrat"/>
              </a:rPr>
              <a:t>Mean Average Precision (mAP)</a:t>
            </a:r>
            <a:r>
              <a:rPr b="0" i="0" lang="es" sz="1500" u="none" cap="none" strike="noStrike">
                <a:solidFill>
                  <a:srgbClr val="000000"/>
                </a:solidFill>
                <a:latin typeface="Montserrat"/>
                <a:ea typeface="Montserrat"/>
                <a:cs typeface="Montserrat"/>
                <a:sym typeface="Montserrat"/>
              </a:rPr>
              <a:t>, que es la métrica más popular entre las utilizadas para evaluar dichos modelos.</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rPr b="0" i="0" lang="es" sz="1500" u="none" cap="none" strike="noStrike">
                <a:solidFill>
                  <a:srgbClr val="000000"/>
                </a:solidFill>
                <a:latin typeface="Montserrat"/>
                <a:ea typeface="Montserrat"/>
                <a:cs typeface="Montserrat"/>
                <a:sym typeface="Montserrat"/>
              </a:rPr>
              <a:t>Aun así, cada competencia definió distintas variantes para calcular el valor final de mAP. En este caso analizaremos el propuesto originalmente en la competencia de PASCAL VOC.</a:t>
            </a:r>
            <a:endParaRPr b="0" i="0" sz="1500" u="none" cap="none" strike="noStrike">
              <a:solidFill>
                <a:srgbClr val="000000"/>
              </a:solidFill>
              <a:latin typeface="Montserrat"/>
              <a:ea typeface="Montserrat"/>
              <a:cs typeface="Montserrat"/>
              <a:sym typeface="Montserrat"/>
            </a:endParaRPr>
          </a:p>
        </p:txBody>
      </p:sp>
      <p:sp>
        <p:nvSpPr>
          <p:cNvPr id="295" name="Google Shape;295;g1008f31aed7_0_26"/>
          <p:cNvSpPr txBox="1"/>
          <p:nvPr/>
        </p:nvSpPr>
        <p:spPr>
          <a:xfrm>
            <a:off x="783375" y="4804800"/>
            <a:ext cx="7634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The PASCAL Visual Object Classes (VOC) Challenge.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gcb7c9021aa_2_9"/>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301" name="Google Shape;301;gcb7c9021aa_2_9"/>
          <p:cNvSpPr txBox="1"/>
          <p:nvPr/>
        </p:nvSpPr>
        <p:spPr>
          <a:xfrm>
            <a:off x="729450" y="1218750"/>
            <a:ext cx="7688700" cy="2555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Por otro lado, en un problema de detección de objetos, ¿de qué forma se define si una predicción es correcta o no?</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 diferencia del caso de clasificación, en detección se deben cumplir tres requisitos:</a:t>
            </a:r>
            <a:endParaRPr b="0" i="0" sz="1400" u="none" cap="none" strike="noStrike">
              <a:solidFill>
                <a:srgbClr val="000000"/>
              </a:solidFill>
              <a:latin typeface="Montserrat"/>
              <a:ea typeface="Montserrat"/>
              <a:cs typeface="Montserrat"/>
              <a:sym typeface="Montserrat"/>
            </a:endParaRPr>
          </a:p>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Que la confianza </a:t>
            </a:r>
            <a:r>
              <a:rPr b="0" i="0" lang="es" sz="1400" u="none" cap="none" strike="noStrike">
                <a:solidFill>
                  <a:srgbClr val="000000"/>
                </a:solidFill>
                <a:latin typeface="Cambria"/>
                <a:ea typeface="Cambria"/>
                <a:cs typeface="Cambria"/>
                <a:sym typeface="Cambria"/>
              </a:rPr>
              <a:t>p</a:t>
            </a:r>
            <a:r>
              <a:rPr b="0" i="0" lang="es" sz="1400" u="none" cap="none" strike="noStrike">
                <a:solidFill>
                  <a:srgbClr val="000000"/>
                </a:solidFill>
                <a:latin typeface="Montserrat"/>
                <a:ea typeface="Montserrat"/>
                <a:cs typeface="Montserrat"/>
                <a:sym typeface="Montserrat"/>
              </a:rPr>
              <a:t> de que existe un objeto sea mayor que un cierto umbral predefinido. En ocasiones esta confianza se expresa como una clase mas representando el fondo.</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Que la clase predicha sea la correcta.</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Que la IoU del bounding box predicho y el ground truth sea mayor que un cierto umbral predefinido.</a:t>
            </a:r>
            <a:endParaRPr b="0" i="0" sz="1400" u="none" cap="none" strike="noStrike">
              <a:solidFill>
                <a:srgbClr val="000000"/>
              </a:solidFill>
              <a:latin typeface="Montserrat"/>
              <a:ea typeface="Montserrat"/>
              <a:cs typeface="Montserrat"/>
              <a:sym typeface="Montserrat"/>
            </a:endParaRPr>
          </a:p>
        </p:txBody>
      </p:sp>
      <p:sp>
        <p:nvSpPr>
          <p:cNvPr id="302" name="Google Shape;302;gcb7c9021aa_2_9"/>
          <p:cNvSpPr txBox="1"/>
          <p:nvPr/>
        </p:nvSpPr>
        <p:spPr>
          <a:xfrm>
            <a:off x="1802796" y="3762150"/>
            <a:ext cx="675633" cy="1318118"/>
          </a:xfrm>
          <a:prstGeom prst="rect">
            <a:avLst/>
          </a:pr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03" name="Google Shape;303;gcb7c9021aa_2_9"/>
          <p:cNvSpPr txBox="1"/>
          <p:nvPr/>
        </p:nvSpPr>
        <p:spPr>
          <a:xfrm>
            <a:off x="3231775" y="3671500"/>
            <a:ext cx="5715300" cy="1477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1" lang="es" sz="1200" u="none" cap="none" strike="noStrike">
                <a:solidFill>
                  <a:srgbClr val="000000"/>
                </a:solidFill>
                <a:latin typeface="Cambria"/>
                <a:ea typeface="Cambria"/>
                <a:cs typeface="Cambria"/>
                <a:sym typeface="Cambria"/>
              </a:rPr>
              <a:t>p</a:t>
            </a:r>
            <a:r>
              <a:rPr b="0" i="0" lang="es" sz="1200" u="none" cap="none" strike="noStrike">
                <a:solidFill>
                  <a:srgbClr val="000000"/>
                </a:solidFill>
                <a:latin typeface="Montserrat"/>
                <a:ea typeface="Montserrat"/>
                <a:cs typeface="Montserrat"/>
                <a:sym typeface="Montserrat"/>
              </a:rPr>
              <a:t> es el nivel de confianza de que exista un objeto. Si no hay objeto en la imagen, la etiqueta contiene un 0 en la posición de </a:t>
            </a:r>
            <a:r>
              <a:rPr b="0" i="1" lang="es" sz="1200" u="none" cap="none" strike="noStrike">
                <a:solidFill>
                  <a:srgbClr val="000000"/>
                </a:solidFill>
                <a:latin typeface="Cambria"/>
                <a:ea typeface="Cambria"/>
                <a:cs typeface="Cambria"/>
                <a:sym typeface="Cambria"/>
              </a:rPr>
              <a:t>p</a:t>
            </a:r>
            <a:r>
              <a:rPr b="0" i="0" lang="es" sz="1200" u="none" cap="none" strike="noStrike">
                <a:solidFill>
                  <a:srgbClr val="000000"/>
                </a:solidFill>
                <a:latin typeface="Montserrat"/>
                <a:ea typeface="Montserrat"/>
                <a:cs typeface="Montserrat"/>
                <a:sym typeface="Montserrat"/>
              </a:rPr>
              <a:t>.</a:t>
            </a:r>
            <a:endParaRPr b="0" i="0" sz="12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rPr b="0" i="1" lang="es" sz="1200" u="none" cap="none" strike="noStrike">
                <a:solidFill>
                  <a:srgbClr val="000000"/>
                </a:solidFill>
                <a:latin typeface="Cambria"/>
                <a:ea typeface="Cambria"/>
                <a:cs typeface="Cambria"/>
                <a:sym typeface="Cambria"/>
              </a:rPr>
              <a:t>x, y, w</a:t>
            </a:r>
            <a:r>
              <a:rPr b="0" i="0" lang="es" sz="1200" u="none" cap="none" strike="noStrike">
                <a:solidFill>
                  <a:srgbClr val="000000"/>
                </a:solidFill>
                <a:latin typeface="Montserrat"/>
                <a:ea typeface="Montserrat"/>
                <a:cs typeface="Montserrat"/>
                <a:sym typeface="Montserrat"/>
              </a:rPr>
              <a:t> y </a:t>
            </a:r>
            <a:r>
              <a:rPr b="0" i="1" lang="es" sz="1200" u="none" cap="none" strike="noStrike">
                <a:solidFill>
                  <a:srgbClr val="000000"/>
                </a:solidFill>
                <a:latin typeface="Cambria"/>
                <a:ea typeface="Cambria"/>
                <a:cs typeface="Cambria"/>
                <a:sym typeface="Cambria"/>
              </a:rPr>
              <a:t>h</a:t>
            </a:r>
            <a:r>
              <a:rPr b="0" i="0" lang="es" sz="1200" u="none" cap="none" strike="noStrike">
                <a:solidFill>
                  <a:srgbClr val="000000"/>
                </a:solidFill>
                <a:latin typeface="Montserrat"/>
                <a:ea typeface="Montserrat"/>
                <a:cs typeface="Montserrat"/>
                <a:sym typeface="Montserrat"/>
              </a:rPr>
              <a:t> definen el bounding box y se utilizan para computar el IoU.</a:t>
            </a:r>
            <a:endParaRPr b="0" i="0" sz="12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0000"/>
                </a:solidFill>
                <a:latin typeface="Montserrat"/>
                <a:ea typeface="Montserrat"/>
                <a:cs typeface="Montserrat"/>
                <a:sym typeface="Montserrat"/>
              </a:rPr>
              <a:t>Los valores de </a:t>
            </a:r>
            <a:r>
              <a:rPr b="0" i="1" lang="es" sz="1200" u="none" cap="none" strike="noStrike">
                <a:solidFill>
                  <a:srgbClr val="000000"/>
                </a:solidFill>
                <a:latin typeface="Cambria"/>
                <a:ea typeface="Cambria"/>
                <a:cs typeface="Cambria"/>
                <a:sym typeface="Cambria"/>
              </a:rPr>
              <a:t>c</a:t>
            </a:r>
            <a:r>
              <a:rPr b="0" i="0" lang="es" sz="1200" u="none" cap="none" strike="noStrike">
                <a:solidFill>
                  <a:srgbClr val="000000"/>
                </a:solidFill>
                <a:latin typeface="Montserrat"/>
                <a:ea typeface="Montserrat"/>
                <a:cs typeface="Montserrat"/>
                <a:sym typeface="Montserrat"/>
              </a:rPr>
              <a:t> son las probabilidades de que el objeto corresponda a alguna de las clases del dataset.</a:t>
            </a:r>
            <a:endParaRPr b="0" i="0" sz="1200" u="none" cap="none" strike="noStrike">
              <a:solidFill>
                <a:srgbClr val="000000"/>
              </a:solidFill>
              <a:latin typeface="Montserrat"/>
              <a:ea typeface="Montserrat"/>
              <a:cs typeface="Montserrat"/>
              <a:sym typeface="Montserrat"/>
            </a:endParaRPr>
          </a:p>
        </p:txBody>
      </p:sp>
      <p:cxnSp>
        <p:nvCxnSpPr>
          <p:cNvPr id="304" name="Google Shape;304;gcb7c9021aa_2_9"/>
          <p:cNvCxnSpPr/>
          <p:nvPr/>
        </p:nvCxnSpPr>
        <p:spPr>
          <a:xfrm>
            <a:off x="2504750" y="3855050"/>
            <a:ext cx="742200" cy="61800"/>
          </a:xfrm>
          <a:prstGeom prst="straightConnector1">
            <a:avLst/>
          </a:prstGeom>
          <a:noFill/>
          <a:ln cap="flat" cmpd="sng" w="9525">
            <a:solidFill>
              <a:schemeClr val="dk2"/>
            </a:solidFill>
            <a:prstDash val="solid"/>
            <a:round/>
            <a:headEnd len="sm" w="sm" type="none"/>
            <a:tailEnd len="med" w="med" type="triangle"/>
          </a:ln>
        </p:spPr>
      </p:cxnSp>
      <p:sp>
        <p:nvSpPr>
          <p:cNvPr id="305" name="Google Shape;305;gcb7c9021aa_2_9"/>
          <p:cNvSpPr/>
          <p:nvPr/>
        </p:nvSpPr>
        <p:spPr>
          <a:xfrm>
            <a:off x="2504750" y="4009650"/>
            <a:ext cx="123600" cy="597900"/>
          </a:xfrm>
          <a:prstGeom prst="righ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6" name="Google Shape;306;gcb7c9021aa_2_9"/>
          <p:cNvCxnSpPr>
            <a:stCxn id="305" idx="1"/>
            <a:endCxn id="303" idx="1"/>
          </p:cNvCxnSpPr>
          <p:nvPr/>
        </p:nvCxnSpPr>
        <p:spPr>
          <a:xfrm>
            <a:off x="2628350" y="4308600"/>
            <a:ext cx="603300" cy="101700"/>
          </a:xfrm>
          <a:prstGeom prst="straightConnector1">
            <a:avLst/>
          </a:prstGeom>
          <a:noFill/>
          <a:ln cap="flat" cmpd="sng" w="9525">
            <a:solidFill>
              <a:schemeClr val="dk2"/>
            </a:solidFill>
            <a:prstDash val="solid"/>
            <a:round/>
            <a:headEnd len="sm" w="sm" type="none"/>
            <a:tailEnd len="med" w="med" type="triangle"/>
          </a:ln>
        </p:spPr>
      </p:cxnSp>
      <p:sp>
        <p:nvSpPr>
          <p:cNvPr id="307" name="Google Shape;307;gcb7c9021aa_2_9"/>
          <p:cNvSpPr/>
          <p:nvPr/>
        </p:nvSpPr>
        <p:spPr>
          <a:xfrm>
            <a:off x="2535675" y="4700275"/>
            <a:ext cx="92700" cy="309300"/>
          </a:xfrm>
          <a:prstGeom prst="righ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8" name="Google Shape;308;gcb7c9021aa_2_9"/>
          <p:cNvCxnSpPr>
            <a:stCxn id="307" idx="1"/>
          </p:cNvCxnSpPr>
          <p:nvPr/>
        </p:nvCxnSpPr>
        <p:spPr>
          <a:xfrm>
            <a:off x="2628375" y="4854925"/>
            <a:ext cx="597900" cy="0"/>
          </a:xfrm>
          <a:prstGeom prst="straightConnector1">
            <a:avLst/>
          </a:prstGeom>
          <a:noFill/>
          <a:ln cap="flat" cmpd="sng" w="9525">
            <a:solidFill>
              <a:schemeClr val="dk2"/>
            </a:solidFill>
            <a:prstDash val="solid"/>
            <a:round/>
            <a:headEnd len="sm" w="sm"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gcb7c9021aa_2_36"/>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Intersection over Union (IoU)</a:t>
            </a:r>
            <a:endParaRPr sz="900">
              <a:latin typeface="Montserrat"/>
              <a:ea typeface="Montserrat"/>
              <a:cs typeface="Montserrat"/>
              <a:sym typeface="Montserrat"/>
            </a:endParaRPr>
          </a:p>
        </p:txBody>
      </p:sp>
      <p:pic>
        <p:nvPicPr>
          <p:cNvPr id="314" name="Google Shape;314;gcb7c9021aa_2_36"/>
          <p:cNvPicPr preferRelativeResize="0"/>
          <p:nvPr/>
        </p:nvPicPr>
        <p:blipFill rotWithShape="1">
          <a:blip r:embed="rId3">
            <a:alphaModFix/>
          </a:blip>
          <a:srcRect b="0" l="0" r="0" t="0"/>
          <a:stretch/>
        </p:blipFill>
        <p:spPr>
          <a:xfrm>
            <a:off x="1209100" y="2414958"/>
            <a:ext cx="2605900" cy="2414450"/>
          </a:xfrm>
          <a:prstGeom prst="rect">
            <a:avLst/>
          </a:prstGeom>
          <a:noFill/>
          <a:ln>
            <a:noFill/>
          </a:ln>
        </p:spPr>
      </p:pic>
      <p:pic>
        <p:nvPicPr>
          <p:cNvPr id="315" name="Google Shape;315;gcb7c9021aa_2_36"/>
          <p:cNvPicPr preferRelativeResize="0"/>
          <p:nvPr/>
        </p:nvPicPr>
        <p:blipFill rotWithShape="1">
          <a:blip r:embed="rId4">
            <a:alphaModFix/>
          </a:blip>
          <a:srcRect b="0" l="0" r="0" t="0"/>
          <a:stretch/>
        </p:blipFill>
        <p:spPr>
          <a:xfrm>
            <a:off x="5385850" y="2257373"/>
            <a:ext cx="2479275" cy="2678300"/>
          </a:xfrm>
          <a:prstGeom prst="rect">
            <a:avLst/>
          </a:prstGeom>
          <a:noFill/>
          <a:ln>
            <a:noFill/>
          </a:ln>
        </p:spPr>
      </p:pic>
      <p:sp>
        <p:nvSpPr>
          <p:cNvPr id="316" name="Google Shape;316;gcb7c9021aa_2_36"/>
          <p:cNvSpPr txBox="1"/>
          <p:nvPr/>
        </p:nvSpPr>
        <p:spPr>
          <a:xfrm>
            <a:off x="834925" y="1360600"/>
            <a:ext cx="77514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También llamada Jaccard Index, es una forma de medir que tan bien coincide la bounding box predicha con la verdadera. Cuanto más cercano a 1 es el valor, mejor es la predicción de dicha bounding box.</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